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60" r:id="rId4"/>
    <p:sldId id="261" r:id="rId5"/>
    <p:sldId id="262" r:id="rId6"/>
    <p:sldId id="269" r:id="rId7"/>
    <p:sldId id="270" r:id="rId8"/>
    <p:sldId id="271" r:id="rId9"/>
    <p:sldId id="272" r:id="rId10"/>
    <p:sldId id="273" r:id="rId11"/>
    <p:sldId id="274" r:id="rId12"/>
    <p:sldId id="275" r:id="rId13"/>
    <p:sldId id="338" r:id="rId14"/>
    <p:sldId id="276" r:id="rId15"/>
    <p:sldId id="277" r:id="rId16"/>
    <p:sldId id="278" r:id="rId17"/>
    <p:sldId id="279" r:id="rId18"/>
    <p:sldId id="280" r:id="rId19"/>
    <p:sldId id="339" r:id="rId20"/>
    <p:sldId id="340" r:id="rId21"/>
    <p:sldId id="332" r:id="rId22"/>
    <p:sldId id="333" r:id="rId23"/>
    <p:sldId id="337" r:id="rId24"/>
    <p:sldId id="335" r:id="rId25"/>
    <p:sldId id="336" r:id="rId26"/>
    <p:sldId id="33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DEC6A-A3DF-410C-975F-3D8CE3D34EC0}" type="datetimeFigureOut">
              <a:rPr lang="en-IN" smtClean="0"/>
              <a:pPr/>
              <a:t>02/05/2017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F4CB18-60FE-4BEE-BDB5-429644E72028}" type="slidenum">
              <a:rPr lang="en-IN" smtClean="0"/>
              <a:pPr/>
              <a:t>‹#›</a:t>
            </a:fld>
            <a:endParaRPr lang="en-IN"/>
          </a:p>
        </p:txBody>
      </p:sp>
    </p:spTree>
    <p:extLst>
      <p:ext uri="{BB962C8B-B14F-4D97-AF65-F5344CB8AC3E}">
        <p14:creationId xmlns:p14="http://schemas.microsoft.com/office/powerpoint/2010/main" val="5979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159852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641768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034750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532221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997193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711753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152091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44411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081730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066496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50479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27935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073168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983361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599780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934718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upload.wikimedia.org/wikipedia/commons/thumb/5/55/Emblem_of_India.svg/250px-Emblem_of_India.svg.pn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2856"/>
            <a:ext cx="7772400" cy="2448272"/>
          </a:xfrm>
        </p:spPr>
        <p:txBody>
          <a:bodyPr>
            <a:noAutofit/>
          </a:bodyPr>
          <a:lstStyle/>
          <a:p>
            <a:pPr algn="r">
              <a:lnSpc>
                <a:spcPts val="5000"/>
              </a:lnSpc>
            </a:pPr>
            <a:r>
              <a:rPr lang="en-US" sz="4800" b="1" dirty="0" smtClean="0">
                <a:solidFill>
                  <a:schemeClr val="bg1"/>
                </a:solidFill>
              </a:rPr>
              <a:t>Meaning &amp; Scope of Supply</a:t>
            </a:r>
            <a:br>
              <a:rPr lang="en-US" sz="4800" b="1" dirty="0" smtClean="0">
                <a:solidFill>
                  <a:schemeClr val="bg1"/>
                </a:solidFill>
              </a:rPr>
            </a:br>
            <a:r>
              <a:rPr lang="en-US" sz="4800" b="1" dirty="0">
                <a:solidFill>
                  <a:schemeClr val="bg1"/>
                </a:solidFill>
              </a:rPr>
              <a:t/>
            </a:r>
            <a:br>
              <a:rPr lang="en-US" sz="4800" b="1" dirty="0">
                <a:solidFill>
                  <a:schemeClr val="bg1"/>
                </a:solidFill>
              </a:rPr>
            </a:br>
            <a:r>
              <a:rPr lang="en-US" sz="4800" b="1" dirty="0" smtClean="0">
                <a:solidFill>
                  <a:srgbClr val="002060"/>
                </a:solidFill>
              </a:rPr>
              <a:t>			</a:t>
            </a:r>
            <a:endParaRPr lang="en-GB" sz="4500" b="1" dirty="0">
              <a:solidFill>
                <a:schemeClr val="bg1"/>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4495800" y="5733256"/>
            <a:ext cx="4540696" cy="971238"/>
          </a:xfrm>
        </p:spPr>
        <p:txBody>
          <a:bodyPr>
            <a:normAutofit fontScale="55000" lnSpcReduction="20000"/>
          </a:bodyPr>
          <a:lstStyle/>
          <a:p>
            <a:r>
              <a:rPr lang="en-GB" sz="3600" dirty="0" smtClean="0">
                <a:solidFill>
                  <a:schemeClr val="bg1"/>
                </a:solidFill>
                <a:latin typeface="Andalus" panose="02020603050405020304" pitchFamily="18" charset="-78"/>
                <a:cs typeface="Andalus" panose="02020603050405020304" pitchFamily="18" charset="-78"/>
              </a:rPr>
              <a:t>MPS SENGAR.</a:t>
            </a:r>
          </a:p>
          <a:p>
            <a:r>
              <a:rPr lang="en-GB" sz="3600" dirty="0" smtClean="0">
                <a:solidFill>
                  <a:schemeClr val="bg1"/>
                </a:solidFill>
                <a:latin typeface="Andalus" panose="02020603050405020304" pitchFamily="18" charset="-78"/>
                <a:cs typeface="Andalus" panose="02020603050405020304" pitchFamily="18" charset="-78"/>
              </a:rPr>
              <a:t>Assistant Commissioner, ST, Mumbai</a:t>
            </a:r>
            <a:endParaRPr lang="en-GB" sz="3600" dirty="0">
              <a:solidFill>
                <a:schemeClr val="bg1"/>
              </a:solidFill>
              <a:latin typeface="Andalus" panose="02020603050405020304" pitchFamily="18" charset="-78"/>
              <a:cs typeface="Andalus" panose="02020603050405020304" pitchFamily="18" charset="-78"/>
            </a:endParaRPr>
          </a:p>
        </p:txBody>
      </p:sp>
      <p:pic>
        <p:nvPicPr>
          <p:cNvPr id="1026" name="Picture 3" descr="https://upload.wikimedia.org/wikipedia/commons/thumb/5/55/Emblem_of_India.svg/250px-Emblem_of_India.svg.png"/>
          <p:cNvPicPr>
            <a:picLocks noChangeAspect="1" noChangeArrowheads="1"/>
          </p:cNvPicPr>
          <p:nvPr/>
        </p:nvPicPr>
        <p:blipFill>
          <a:blip r:embed="rId2" r:link="rId3" cstate="print">
            <a:lum bright="70000" contrast="-70000"/>
            <a:extLst>
              <a:ext uri="{28A0092B-C50C-407E-A947-70E740481C1C}">
                <a14:useLocalDpi xmlns:a14="http://schemas.microsoft.com/office/drawing/2010/main" val="0"/>
              </a:ext>
            </a:extLst>
          </a:blip>
          <a:srcRect/>
          <a:stretch>
            <a:fillRect/>
          </a:stretch>
        </p:blipFill>
        <p:spPr bwMode="auto">
          <a:xfrm>
            <a:off x="533400" y="304800"/>
            <a:ext cx="936104" cy="122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DGNACEN\Desktop\Picture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7848" y="304800"/>
            <a:ext cx="1017587" cy="1224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501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533456" cy="936104"/>
          </a:xfrm>
          <a:solidFill>
            <a:schemeClr val="bg1"/>
          </a:solidFill>
        </p:spPr>
        <p:txBody>
          <a:bodyPr>
            <a:normAutofit/>
          </a:bodyPr>
          <a:lstStyle/>
          <a:p>
            <a:pPr>
              <a:lnSpc>
                <a:spcPts val="3000"/>
              </a:lnSpc>
            </a:pPr>
            <a:r>
              <a:rPr lang="en-IN" sz="3600" b="1" dirty="0" smtClean="0">
                <a:solidFill>
                  <a:schemeClr val="tx2"/>
                </a:solidFill>
                <a:latin typeface="+mn-lt"/>
              </a:rPr>
              <a:t>..Supply of Services </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10</a:t>
            </a:fld>
            <a:endParaRPr lang="en-GB" sz="1400" b="1" spc="600" dirty="0">
              <a:solidFill>
                <a:schemeClr val="bg1"/>
              </a:solidFill>
            </a:endParaRPr>
          </a:p>
        </p:txBody>
      </p:sp>
      <p:sp>
        <p:nvSpPr>
          <p:cNvPr id="8" name="Content Placeholder 2"/>
          <p:cNvSpPr>
            <a:spLocks noGrp="1"/>
          </p:cNvSpPr>
          <p:nvPr>
            <p:ph idx="1"/>
          </p:nvPr>
        </p:nvSpPr>
        <p:spPr>
          <a:xfrm>
            <a:off x="457200" y="1700808"/>
            <a:ext cx="8507288" cy="3960440"/>
          </a:xfrm>
          <a:noFill/>
        </p:spPr>
        <p:txBody>
          <a:bodyPr>
            <a:normAutofit/>
          </a:bodyPr>
          <a:lstStyle/>
          <a:p>
            <a:pPr>
              <a:lnSpc>
                <a:spcPct val="113000"/>
              </a:lnSpc>
              <a:buFont typeface="Wingdings" panose="05000000000000000000" pitchFamily="2" charset="2"/>
              <a:buChar char="§"/>
            </a:pPr>
            <a:r>
              <a:rPr lang="en-GB" altLang="en-US" sz="2400" dirty="0" smtClean="0">
                <a:cs typeface="Andalus" panose="02020603050405020304" pitchFamily="18" charset="-78"/>
              </a:rPr>
              <a:t> </a:t>
            </a:r>
            <a:r>
              <a:rPr lang="en-IN" altLang="en-US" sz="2400" dirty="0">
                <a:cs typeface="Andalus" panose="02020603050405020304" pitchFamily="18" charset="-78"/>
              </a:rPr>
              <a:t>In some situations, supplies </a:t>
            </a:r>
            <a:r>
              <a:rPr lang="en-IN" altLang="en-US" sz="2400" dirty="0" smtClean="0">
                <a:cs typeface="Andalus" panose="02020603050405020304" pitchFamily="18" charset="-78"/>
              </a:rPr>
              <a:t>involving  </a:t>
            </a:r>
            <a:r>
              <a:rPr lang="en-IN" altLang="en-US" sz="2400" dirty="0">
                <a:cs typeface="Andalus" panose="02020603050405020304" pitchFamily="18" charset="-78"/>
              </a:rPr>
              <a:t>goods </a:t>
            </a:r>
            <a:r>
              <a:rPr lang="en-IN" altLang="en-US" sz="2400" dirty="0" smtClean="0">
                <a:cs typeface="Andalus" panose="02020603050405020304" pitchFamily="18" charset="-78"/>
              </a:rPr>
              <a:t>may be treated </a:t>
            </a:r>
            <a:r>
              <a:rPr lang="en-IN" altLang="en-US" sz="2400" dirty="0">
                <a:cs typeface="Andalus" panose="02020603050405020304" pitchFamily="18" charset="-78"/>
              </a:rPr>
              <a:t>as </a:t>
            </a:r>
            <a:r>
              <a:rPr lang="en-IN" altLang="en-US" sz="2400" dirty="0" smtClean="0">
                <a:cs typeface="Andalus" panose="02020603050405020304" pitchFamily="18" charset="-78"/>
              </a:rPr>
              <a:t>service:</a:t>
            </a:r>
            <a:endParaRPr lang="en-IN" altLang="en-US" sz="2400" dirty="0">
              <a:cs typeface="Andalus" panose="02020603050405020304" pitchFamily="18" charset="-78"/>
            </a:endParaRPr>
          </a:p>
          <a:p>
            <a:pPr>
              <a:lnSpc>
                <a:spcPct val="113000"/>
              </a:lnSpc>
              <a:buFont typeface="Wingdings" panose="05000000000000000000" pitchFamily="2" charset="2"/>
              <a:buChar char="§"/>
            </a:pPr>
            <a:r>
              <a:rPr lang="en-IN" altLang="en-US" sz="2400" dirty="0">
                <a:cs typeface="Andalus" panose="02020603050405020304" pitchFamily="18" charset="-78"/>
              </a:rPr>
              <a:t>The following are </a:t>
            </a:r>
            <a:r>
              <a:rPr lang="en-IN" altLang="en-US" sz="2400" dirty="0" smtClean="0">
                <a:cs typeface="Andalus" panose="02020603050405020304" pitchFamily="18" charset="-78"/>
              </a:rPr>
              <a:t>supply  </a:t>
            </a:r>
            <a:r>
              <a:rPr lang="en-IN" altLang="en-US" sz="2400" dirty="0">
                <a:cs typeface="Andalus" panose="02020603050405020304" pitchFamily="18" charset="-78"/>
              </a:rPr>
              <a:t>of services, even though they may involve supply of </a:t>
            </a:r>
            <a:r>
              <a:rPr lang="en-IN" altLang="en-US" sz="2400" dirty="0" smtClean="0">
                <a:cs typeface="Andalus" panose="02020603050405020304" pitchFamily="18" charset="-78"/>
              </a:rPr>
              <a:t>goods </a:t>
            </a:r>
            <a:endParaRPr lang="en-IN" altLang="en-US" sz="2400" dirty="0">
              <a:cs typeface="Andalus" panose="02020603050405020304" pitchFamily="18" charset="-78"/>
            </a:endParaRPr>
          </a:p>
          <a:p>
            <a:pPr marL="342900" lvl="1" indent="-342900">
              <a:lnSpc>
                <a:spcPct val="113000"/>
              </a:lnSpc>
              <a:buSzPct val="95000"/>
              <a:buFont typeface="Wingdings" panose="05000000000000000000" pitchFamily="2" charset="2"/>
              <a:buChar char="§"/>
            </a:pPr>
            <a:r>
              <a:rPr lang="en-IN" altLang="en-US" sz="2400" dirty="0">
                <a:cs typeface="Andalus" panose="02020603050405020304" pitchFamily="18" charset="-78"/>
              </a:rPr>
              <a:t>lease/hire of </a:t>
            </a:r>
            <a:r>
              <a:rPr lang="en-IN" altLang="en-US" sz="2400" dirty="0" smtClean="0">
                <a:cs typeface="Andalus" panose="02020603050405020304" pitchFamily="18" charset="-78"/>
              </a:rPr>
              <a:t>goods</a:t>
            </a:r>
            <a:endParaRPr lang="en-IN" altLang="en-US" sz="2400" dirty="0">
              <a:cs typeface="Andalus" panose="02020603050405020304" pitchFamily="18" charset="-78"/>
            </a:endParaRPr>
          </a:p>
          <a:p>
            <a:pPr marL="342900" lvl="1" indent="-342900">
              <a:lnSpc>
                <a:spcPct val="113000"/>
              </a:lnSpc>
              <a:buSzPct val="95000"/>
              <a:buFont typeface="Wingdings" panose="05000000000000000000" pitchFamily="2" charset="2"/>
              <a:buChar char="§"/>
            </a:pPr>
            <a:r>
              <a:rPr lang="en-IN" altLang="en-US" sz="2400" dirty="0">
                <a:cs typeface="Andalus" panose="02020603050405020304" pitchFamily="18" charset="-78"/>
              </a:rPr>
              <a:t>transfer/ sale of an undivided share of title in </a:t>
            </a:r>
            <a:r>
              <a:rPr lang="en-IN" altLang="en-US" sz="2400" dirty="0" smtClean="0">
                <a:cs typeface="Andalus" panose="02020603050405020304" pitchFamily="18" charset="-78"/>
              </a:rPr>
              <a:t>goods</a:t>
            </a:r>
            <a:endParaRPr lang="en-IN" altLang="en-US" sz="2400" dirty="0">
              <a:cs typeface="Andalus" panose="02020603050405020304" pitchFamily="18" charset="-78"/>
            </a:endParaRPr>
          </a:p>
          <a:p>
            <a:pPr marL="342900" lvl="1" indent="-342900">
              <a:lnSpc>
                <a:spcPct val="113000"/>
              </a:lnSpc>
              <a:buSzPct val="95000"/>
              <a:buFont typeface="Wingdings" panose="05000000000000000000" pitchFamily="2" charset="2"/>
              <a:buChar char="§"/>
            </a:pPr>
            <a:r>
              <a:rPr lang="en-IN" altLang="en-US" sz="2400" dirty="0">
                <a:cs typeface="Andalus" panose="02020603050405020304" pitchFamily="18" charset="-78"/>
              </a:rPr>
              <a:t>the temporary application of business assets for non-business </a:t>
            </a:r>
            <a:r>
              <a:rPr lang="en-IN" altLang="en-US" sz="2400" dirty="0" smtClean="0">
                <a:cs typeface="Andalus" panose="02020603050405020304" pitchFamily="18" charset="-78"/>
              </a:rPr>
              <a:t>use</a:t>
            </a:r>
            <a:endParaRPr lang="en-IN" altLang="en-US" sz="2400" dirty="0">
              <a:cs typeface="Andalus" panose="02020603050405020304" pitchFamily="18" charset="-78"/>
            </a:endParaRPr>
          </a:p>
        </p:txBody>
      </p:sp>
    </p:spTree>
    <p:extLst>
      <p:ext uri="{BB962C8B-B14F-4D97-AF65-F5344CB8AC3E}">
        <p14:creationId xmlns:p14="http://schemas.microsoft.com/office/powerpoint/2010/main" val="2104526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533456" cy="936104"/>
          </a:xfrm>
          <a:solidFill>
            <a:schemeClr val="bg1"/>
          </a:solidFill>
        </p:spPr>
        <p:txBody>
          <a:bodyPr>
            <a:normAutofit/>
          </a:bodyPr>
          <a:lstStyle/>
          <a:p>
            <a:pPr>
              <a:lnSpc>
                <a:spcPts val="3000"/>
              </a:lnSpc>
            </a:pPr>
            <a:r>
              <a:rPr lang="en-IN" sz="3600" b="1" dirty="0" smtClean="0">
                <a:solidFill>
                  <a:schemeClr val="tx2"/>
                </a:solidFill>
                <a:latin typeface="+mn-lt"/>
              </a:rPr>
              <a:t>.. Supply of Services </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11</a:t>
            </a:fld>
            <a:endParaRPr lang="en-GB" sz="1400" b="1" spc="600" dirty="0">
              <a:solidFill>
                <a:schemeClr val="bg1"/>
              </a:solidFill>
            </a:endParaRPr>
          </a:p>
        </p:txBody>
      </p:sp>
      <p:sp>
        <p:nvSpPr>
          <p:cNvPr id="8" name="Content Placeholder 2"/>
          <p:cNvSpPr>
            <a:spLocks noGrp="1"/>
          </p:cNvSpPr>
          <p:nvPr>
            <p:ph idx="1"/>
          </p:nvPr>
        </p:nvSpPr>
        <p:spPr>
          <a:xfrm>
            <a:off x="457200" y="1556792"/>
            <a:ext cx="8507288" cy="4824536"/>
          </a:xfrm>
          <a:noFill/>
        </p:spPr>
        <p:txBody>
          <a:bodyPr>
            <a:normAutofit lnSpcReduction="10000"/>
          </a:bodyPr>
          <a:lstStyle/>
          <a:p>
            <a:pPr algn="just">
              <a:lnSpc>
                <a:spcPct val="113000"/>
              </a:lnSpc>
              <a:spcAft>
                <a:spcPts val="600"/>
              </a:spcAft>
              <a:buFont typeface="Wingdings" panose="05000000000000000000" pitchFamily="2" charset="2"/>
              <a:buChar char="§"/>
            </a:pPr>
            <a:r>
              <a:rPr lang="en-GB" altLang="en-US" sz="2400" dirty="0" smtClean="0">
                <a:cs typeface="Andalus" panose="02020603050405020304" pitchFamily="18" charset="-78"/>
              </a:rPr>
              <a:t> </a:t>
            </a:r>
            <a:r>
              <a:rPr lang="en-IN" altLang="en-US" sz="2200" dirty="0" smtClean="0">
                <a:cs typeface="Andalus" panose="02020603050405020304" pitchFamily="18" charset="-78"/>
              </a:rPr>
              <a:t>Sale </a:t>
            </a:r>
            <a:r>
              <a:rPr lang="en-IN" altLang="en-US" sz="2200" dirty="0">
                <a:cs typeface="Andalus" panose="02020603050405020304" pitchFamily="18" charset="-78"/>
              </a:rPr>
              <a:t>of land or building involving transfer of title </a:t>
            </a:r>
            <a:r>
              <a:rPr lang="en-IN" altLang="en-US" sz="2200" dirty="0" smtClean="0">
                <a:cs typeface="Andalus" panose="02020603050405020304" pitchFamily="18" charset="-78"/>
              </a:rPr>
              <a:t>is neither supply of goods nor supply of service.</a:t>
            </a:r>
            <a:endParaRPr lang="en-IN" altLang="en-US" sz="2200" dirty="0">
              <a:cs typeface="Andalus" panose="02020603050405020304" pitchFamily="18" charset="-78"/>
            </a:endParaRPr>
          </a:p>
          <a:p>
            <a:pPr algn="just">
              <a:lnSpc>
                <a:spcPct val="113000"/>
              </a:lnSpc>
              <a:spcAft>
                <a:spcPts val="600"/>
              </a:spcAft>
              <a:buFont typeface="Wingdings" panose="05000000000000000000" pitchFamily="2" charset="2"/>
              <a:buChar char="§"/>
            </a:pPr>
            <a:r>
              <a:rPr lang="en-IN" altLang="en-US" sz="2200" dirty="0">
                <a:cs typeface="Andalus" panose="02020603050405020304" pitchFamily="18" charset="-78"/>
              </a:rPr>
              <a:t>However, the grant, assignment or surrender of a major interest in land or building will be treated as a supply of </a:t>
            </a:r>
            <a:r>
              <a:rPr lang="en-IN" altLang="en-US" sz="2200" dirty="0" smtClean="0">
                <a:cs typeface="Andalus" panose="02020603050405020304" pitchFamily="18" charset="-78"/>
              </a:rPr>
              <a:t>services</a:t>
            </a:r>
            <a:endParaRPr lang="en-IN" altLang="en-US" sz="2200" dirty="0">
              <a:cs typeface="Andalus" panose="02020603050405020304" pitchFamily="18" charset="-78"/>
            </a:endParaRPr>
          </a:p>
          <a:p>
            <a:pPr marL="0" indent="0" algn="just">
              <a:lnSpc>
                <a:spcPct val="113000"/>
              </a:lnSpc>
              <a:spcAft>
                <a:spcPts val="600"/>
              </a:spcAft>
              <a:buNone/>
            </a:pPr>
            <a:r>
              <a:rPr lang="en-IN" altLang="en-US" sz="2200" dirty="0">
                <a:cs typeface="Andalus" panose="02020603050405020304" pitchFamily="18" charset="-78"/>
              </a:rPr>
              <a:t>This includes</a:t>
            </a:r>
            <a:r>
              <a:rPr lang="en-IN" altLang="en-US" sz="2200" dirty="0" smtClean="0">
                <a:cs typeface="Andalus" panose="02020603050405020304" pitchFamily="18" charset="-78"/>
              </a:rPr>
              <a:t>:</a:t>
            </a:r>
            <a:endParaRPr lang="en-IN" altLang="en-US" sz="2200" dirty="0">
              <a:cs typeface="Andalus" panose="02020603050405020304" pitchFamily="18" charset="-78"/>
            </a:endParaRPr>
          </a:p>
          <a:p>
            <a:pPr lvl="1" algn="just">
              <a:lnSpc>
                <a:spcPct val="113000"/>
              </a:lnSpc>
              <a:spcAft>
                <a:spcPts val="600"/>
              </a:spcAft>
              <a:buFont typeface="Wingdings" panose="05000000000000000000" pitchFamily="2" charset="2"/>
              <a:buChar char="§"/>
            </a:pPr>
            <a:r>
              <a:rPr lang="en-IN" altLang="en-US" sz="2200" dirty="0">
                <a:cs typeface="Andalus" panose="02020603050405020304" pitchFamily="18" charset="-78"/>
              </a:rPr>
              <a:t>rights in rem giving the holder thereof a right of use over immovable </a:t>
            </a:r>
            <a:r>
              <a:rPr lang="en-IN" altLang="en-US" sz="2200" dirty="0" smtClean="0">
                <a:cs typeface="Andalus" panose="02020603050405020304" pitchFamily="18" charset="-78"/>
              </a:rPr>
              <a:t>property</a:t>
            </a:r>
            <a:endParaRPr lang="en-IN" altLang="en-US" sz="2200" dirty="0">
              <a:cs typeface="Andalus" panose="02020603050405020304" pitchFamily="18" charset="-78"/>
            </a:endParaRPr>
          </a:p>
          <a:p>
            <a:pPr lvl="1" algn="just">
              <a:lnSpc>
                <a:spcPct val="113000"/>
              </a:lnSpc>
              <a:spcAft>
                <a:spcPts val="600"/>
              </a:spcAft>
              <a:buFont typeface="Wingdings" panose="05000000000000000000" pitchFamily="2" charset="2"/>
              <a:buChar char="§"/>
            </a:pPr>
            <a:r>
              <a:rPr lang="en-IN" altLang="en-US" sz="2200" dirty="0">
                <a:cs typeface="Andalus" panose="02020603050405020304" pitchFamily="18" charset="-78"/>
              </a:rPr>
              <a:t>shares or interests equivalent to shares giving the holder thereof de jure or de facto rights of ownership or possession over immovable property or part </a:t>
            </a:r>
            <a:r>
              <a:rPr lang="en-IN" altLang="en-US" sz="2200" dirty="0" smtClean="0">
                <a:cs typeface="Andalus" panose="02020603050405020304" pitchFamily="18" charset="-78"/>
              </a:rPr>
              <a:t>thereof</a:t>
            </a:r>
            <a:endParaRPr lang="en-IN" altLang="en-US" sz="2200" dirty="0">
              <a:cs typeface="Andalus" panose="02020603050405020304" pitchFamily="18" charset="-78"/>
            </a:endParaRPr>
          </a:p>
          <a:p>
            <a:pPr lvl="1" algn="just">
              <a:lnSpc>
                <a:spcPct val="113000"/>
              </a:lnSpc>
              <a:spcAft>
                <a:spcPts val="600"/>
              </a:spcAft>
              <a:buFont typeface="Wingdings" panose="05000000000000000000" pitchFamily="2" charset="2"/>
              <a:buChar char="§"/>
            </a:pPr>
            <a:r>
              <a:rPr lang="en-IN" altLang="en-US" sz="2200" dirty="0">
                <a:cs typeface="Andalus" panose="02020603050405020304" pitchFamily="18" charset="-78"/>
              </a:rPr>
              <a:t>Renting of immovable property including </a:t>
            </a:r>
            <a:r>
              <a:rPr lang="en-IN" altLang="en-US" sz="2200" dirty="0" smtClean="0">
                <a:cs typeface="Andalus" panose="02020603050405020304" pitchFamily="18" charset="-78"/>
              </a:rPr>
              <a:t>vacant </a:t>
            </a:r>
            <a:r>
              <a:rPr lang="en-IN" altLang="en-US" sz="2200" dirty="0">
                <a:cs typeface="Andalus" panose="02020603050405020304" pitchFamily="18" charset="-78"/>
              </a:rPr>
              <a:t>land</a:t>
            </a:r>
          </a:p>
        </p:txBody>
      </p:sp>
    </p:spTree>
    <p:extLst>
      <p:ext uri="{BB962C8B-B14F-4D97-AF65-F5344CB8AC3E}">
        <p14:creationId xmlns:p14="http://schemas.microsoft.com/office/powerpoint/2010/main" val="2053047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533456" cy="936104"/>
          </a:xfrm>
          <a:solidFill>
            <a:schemeClr val="bg1"/>
          </a:solidFill>
        </p:spPr>
        <p:txBody>
          <a:bodyPr>
            <a:normAutofit/>
          </a:bodyPr>
          <a:lstStyle/>
          <a:p>
            <a:pPr>
              <a:lnSpc>
                <a:spcPts val="3000"/>
              </a:lnSpc>
            </a:pPr>
            <a:r>
              <a:rPr lang="en-IN" sz="3600" b="1" dirty="0" smtClean="0">
                <a:solidFill>
                  <a:schemeClr val="tx2"/>
                </a:solidFill>
                <a:latin typeface="+mn-lt"/>
              </a:rPr>
              <a:t>What is Consideration</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12</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fontScale="92500" lnSpcReduction="20000"/>
          </a:bodyPr>
          <a:lstStyle/>
          <a:p>
            <a:pPr algn="just">
              <a:buNone/>
            </a:pPr>
            <a:r>
              <a:rPr lang="en-US" sz="2800" dirty="0"/>
              <a:t>“</a:t>
            </a:r>
            <a:r>
              <a:rPr lang="en-US" sz="2800" b="1" dirty="0">
                <a:cs typeface="Andalus" panose="02020603050405020304" pitchFamily="18" charset="-78"/>
              </a:rPr>
              <a:t>Consideration” </a:t>
            </a:r>
            <a:r>
              <a:rPr lang="en-US" sz="2800" dirty="0" smtClean="0">
                <a:cs typeface="Andalus" panose="02020603050405020304" pitchFamily="18" charset="-78"/>
              </a:rPr>
              <a:t>means</a:t>
            </a:r>
          </a:p>
          <a:p>
            <a:pPr algn="just">
              <a:buNone/>
            </a:pPr>
            <a:endParaRPr lang="en-US" sz="1600" dirty="0">
              <a:cs typeface="Andalus" panose="02020603050405020304" pitchFamily="18" charset="-78"/>
            </a:endParaRPr>
          </a:p>
          <a:p>
            <a:pPr>
              <a:buFont typeface="Wingdings" panose="05000000000000000000" pitchFamily="2" charset="2"/>
              <a:buChar char="§"/>
            </a:pPr>
            <a:r>
              <a:rPr lang="en-US" sz="2400" dirty="0">
                <a:cs typeface="Andalus" panose="02020603050405020304" pitchFamily="18" charset="-78"/>
              </a:rPr>
              <a:t>any payment made or to be made, whether in money or otherwise,  in respect of, in response to, or for the inducement of, the supply of goods and/or services, whether by the </a:t>
            </a:r>
            <a:r>
              <a:rPr lang="en-US" sz="2400" dirty="0" smtClean="0">
                <a:cs typeface="Andalus" panose="02020603050405020304" pitchFamily="18" charset="-78"/>
              </a:rPr>
              <a:t>recipient or </a:t>
            </a:r>
            <a:r>
              <a:rPr lang="en-US" sz="2400" dirty="0">
                <a:cs typeface="Andalus" panose="02020603050405020304" pitchFamily="18" charset="-78"/>
              </a:rPr>
              <a:t>by any other </a:t>
            </a:r>
            <a:r>
              <a:rPr lang="en-US" sz="2400" dirty="0" smtClean="0">
                <a:cs typeface="Andalus" panose="02020603050405020304" pitchFamily="18" charset="-78"/>
              </a:rPr>
              <a:t>person –excluding subsidies given by CG or SG.</a:t>
            </a:r>
            <a:endParaRPr lang="en-US" sz="2400" dirty="0">
              <a:cs typeface="Andalus" panose="02020603050405020304" pitchFamily="18" charset="-78"/>
            </a:endParaRPr>
          </a:p>
          <a:p>
            <a:pPr>
              <a:buFont typeface="Wingdings" panose="05000000000000000000" pitchFamily="2" charset="2"/>
              <a:buChar char="§"/>
            </a:pPr>
            <a:endParaRPr lang="en-IN" sz="1600" dirty="0">
              <a:cs typeface="Andalus" panose="02020603050405020304" pitchFamily="18" charset="-78"/>
            </a:endParaRPr>
          </a:p>
          <a:p>
            <a:pPr>
              <a:buFont typeface="Wingdings" panose="05000000000000000000" pitchFamily="2" charset="2"/>
              <a:buChar char="§"/>
            </a:pPr>
            <a:r>
              <a:rPr lang="en-US" sz="2400" dirty="0">
                <a:cs typeface="Andalus" panose="02020603050405020304" pitchFamily="18" charset="-78"/>
              </a:rPr>
              <a:t>the monetary value of any act or forbearance, whether or not voluntary, in respect of, in response to, or for the inducement of, the supply of goods and/or services, whether by the said person or by any other </a:t>
            </a:r>
            <a:r>
              <a:rPr lang="en-US" sz="2400" dirty="0" smtClean="0">
                <a:cs typeface="Andalus" panose="02020603050405020304" pitchFamily="18" charset="-78"/>
              </a:rPr>
              <a:t>person</a:t>
            </a:r>
            <a:endParaRPr lang="en-IN" sz="2400" dirty="0">
              <a:cs typeface="Andalus" panose="02020603050405020304" pitchFamily="18" charset="-78"/>
            </a:endParaRPr>
          </a:p>
          <a:p>
            <a:pPr algn="just">
              <a:buFont typeface="Wingdings" panose="05000000000000000000" pitchFamily="2" charset="2"/>
              <a:buChar char="§"/>
            </a:pPr>
            <a:endParaRPr lang="en-US" sz="1050" dirty="0">
              <a:cs typeface="Andalus" panose="02020603050405020304" pitchFamily="18" charset="-78"/>
            </a:endParaRPr>
          </a:p>
          <a:p>
            <a:pPr algn="just">
              <a:buFont typeface="Wingdings" panose="05000000000000000000" pitchFamily="2" charset="2"/>
              <a:buChar char="§"/>
            </a:pPr>
            <a:r>
              <a:rPr lang="en-US" sz="2400" dirty="0">
                <a:cs typeface="Andalus" panose="02020603050405020304" pitchFamily="18" charset="-78"/>
              </a:rPr>
              <a:t>However, a </a:t>
            </a:r>
            <a:r>
              <a:rPr lang="en-US" sz="2400" dirty="0" smtClean="0">
                <a:cs typeface="Andalus" panose="02020603050405020304" pitchFamily="18" charset="-78"/>
              </a:rPr>
              <a:t>deposit </a:t>
            </a:r>
            <a:r>
              <a:rPr lang="en-US" sz="2400" dirty="0">
                <a:cs typeface="Andalus" panose="02020603050405020304" pitchFamily="18" charset="-78"/>
              </a:rPr>
              <a:t>given in respect of the supply of goods and/or services shall not be considered as payment made for the supply unless the supplier applies the deposit as consideration for the </a:t>
            </a:r>
            <a:r>
              <a:rPr lang="en-US" sz="2400" dirty="0" smtClean="0">
                <a:cs typeface="Andalus" panose="02020603050405020304" pitchFamily="18" charset="-78"/>
              </a:rPr>
              <a:t>supply 	      	</a:t>
            </a:r>
            <a:r>
              <a:rPr lang="en-US" sz="2400" dirty="0" smtClean="0">
                <a:solidFill>
                  <a:srgbClr val="FF0000"/>
                </a:solidFill>
                <a:cs typeface="Andalus" panose="02020603050405020304" pitchFamily="18" charset="-78"/>
              </a:rPr>
              <a:t>                                                                        </a:t>
            </a:r>
            <a:r>
              <a:rPr lang="en-US" altLang="en-US" sz="2800" dirty="0" smtClean="0">
                <a:solidFill>
                  <a:srgbClr val="002060"/>
                </a:solidFill>
                <a:cs typeface="Andalus" panose="02020603050405020304" pitchFamily="18" charset="-78"/>
              </a:rPr>
              <a:t> </a:t>
            </a:r>
            <a:r>
              <a:rPr lang="en-IN" sz="2000" b="1" dirty="0" smtClean="0">
                <a:solidFill>
                  <a:srgbClr val="FF0000"/>
                </a:solidFill>
                <a:cs typeface="Andalus" pitchFamily="18" charset="-78"/>
              </a:rPr>
              <a:t>[Section 2(31) of CGST Act]</a:t>
            </a:r>
            <a:endParaRPr lang="en-US" sz="2400" dirty="0">
              <a:cs typeface="Andalus" panose="02020603050405020304" pitchFamily="18" charset="-78"/>
            </a:endParaRPr>
          </a:p>
        </p:txBody>
      </p:sp>
    </p:spTree>
    <p:extLst>
      <p:ext uri="{BB962C8B-B14F-4D97-AF65-F5344CB8AC3E}">
        <p14:creationId xmlns:p14="http://schemas.microsoft.com/office/powerpoint/2010/main" val="220613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a:t>Schedule I </a:t>
            </a:r>
            <a:r>
              <a:rPr lang="en-IN" sz="3200" dirty="0" smtClean="0"/>
              <a:t>-Activities to be treated as supply even if made without consideration</a:t>
            </a:r>
            <a:endParaRPr lang="en-IN" sz="3200" dirty="0"/>
          </a:p>
        </p:txBody>
      </p:sp>
      <p:sp>
        <p:nvSpPr>
          <p:cNvPr id="3" name="Content Placeholder 2"/>
          <p:cNvSpPr>
            <a:spLocks noGrp="1"/>
          </p:cNvSpPr>
          <p:nvPr>
            <p:ph idx="1"/>
          </p:nvPr>
        </p:nvSpPr>
        <p:spPr>
          <a:xfrm>
            <a:off x="228600" y="1417638"/>
            <a:ext cx="8763000" cy="5135562"/>
          </a:xfrm>
        </p:spPr>
        <p:txBody>
          <a:bodyPr>
            <a:noAutofit/>
          </a:bodyPr>
          <a:lstStyle/>
          <a:p>
            <a:pPr marL="0" indent="0">
              <a:buNone/>
            </a:pPr>
            <a:r>
              <a:rPr lang="en-IN" sz="1600" dirty="0" smtClean="0"/>
              <a:t>1.	</a:t>
            </a:r>
            <a:r>
              <a:rPr lang="en-IN" sz="2000" dirty="0" smtClean="0"/>
              <a:t>Permanent </a:t>
            </a:r>
            <a:r>
              <a:rPr lang="en-IN" sz="2000" dirty="0"/>
              <a:t>transfer or disposal of business assets </a:t>
            </a:r>
            <a:r>
              <a:rPr lang="en-IN" sz="2000" b="1" u="sng" dirty="0">
                <a:solidFill>
                  <a:srgbClr val="00B050"/>
                </a:solidFill>
              </a:rPr>
              <a:t>where input tax credit has </a:t>
            </a:r>
            <a:r>
              <a:rPr lang="en-IN" sz="2000" b="1" u="sng" dirty="0" smtClean="0">
                <a:solidFill>
                  <a:srgbClr val="00B050"/>
                </a:solidFill>
              </a:rPr>
              <a:t>been availed </a:t>
            </a:r>
            <a:r>
              <a:rPr lang="en-IN" sz="2000" b="1" u="sng" dirty="0">
                <a:solidFill>
                  <a:srgbClr val="00B050"/>
                </a:solidFill>
              </a:rPr>
              <a:t>on such assets.</a:t>
            </a:r>
          </a:p>
          <a:p>
            <a:pPr marL="0" indent="0">
              <a:buNone/>
            </a:pPr>
            <a:r>
              <a:rPr lang="en-IN" sz="2000" dirty="0" smtClean="0"/>
              <a:t>2.	Supply </a:t>
            </a:r>
            <a:r>
              <a:rPr lang="en-IN" sz="2000" dirty="0"/>
              <a:t>of goods or services or both </a:t>
            </a:r>
            <a:r>
              <a:rPr lang="en-IN" sz="2000" u="sng" dirty="0"/>
              <a:t>between related persons or between </a:t>
            </a:r>
            <a:r>
              <a:rPr lang="en-IN" sz="2000" u="sng" dirty="0" smtClean="0"/>
              <a:t>distinct persons</a:t>
            </a:r>
            <a:r>
              <a:rPr lang="en-IN" sz="2000" dirty="0" smtClean="0"/>
              <a:t> </a:t>
            </a:r>
            <a:r>
              <a:rPr lang="en-IN" sz="2000" dirty="0"/>
              <a:t>as specified in section 25, when made in the course or furtherance of </a:t>
            </a:r>
            <a:r>
              <a:rPr lang="en-IN" sz="2000" dirty="0" smtClean="0"/>
              <a:t>business:</a:t>
            </a:r>
          </a:p>
          <a:p>
            <a:pPr marL="0" indent="0">
              <a:buNone/>
            </a:pPr>
            <a:r>
              <a:rPr lang="en-IN" sz="2000" dirty="0"/>
              <a:t>	</a:t>
            </a:r>
            <a:r>
              <a:rPr lang="en-IN" sz="2000" b="1" u="sng" dirty="0" smtClean="0">
                <a:solidFill>
                  <a:srgbClr val="00B050"/>
                </a:solidFill>
              </a:rPr>
              <a:t>Provided </a:t>
            </a:r>
            <a:r>
              <a:rPr lang="en-IN" sz="2000" b="1" u="sng" dirty="0">
                <a:solidFill>
                  <a:srgbClr val="00B050"/>
                </a:solidFill>
              </a:rPr>
              <a:t>that gifts not exceeding fifty thousand rupees in value in a financial year </a:t>
            </a:r>
            <a:r>
              <a:rPr lang="en-IN" sz="2000" b="1" u="sng" dirty="0" smtClean="0">
                <a:solidFill>
                  <a:srgbClr val="00B050"/>
                </a:solidFill>
              </a:rPr>
              <a:t>by an </a:t>
            </a:r>
            <a:r>
              <a:rPr lang="en-IN" sz="2000" b="1" u="sng" dirty="0">
                <a:solidFill>
                  <a:srgbClr val="00B050"/>
                </a:solidFill>
              </a:rPr>
              <a:t>employer to an employee shall not be treated as supply of goods or services or both</a:t>
            </a:r>
            <a:r>
              <a:rPr lang="en-IN" sz="2000" dirty="0"/>
              <a:t>.</a:t>
            </a:r>
          </a:p>
          <a:p>
            <a:pPr marL="0" indent="0">
              <a:buNone/>
            </a:pPr>
            <a:r>
              <a:rPr lang="en-IN" sz="2000" dirty="0" smtClean="0"/>
              <a:t>3.	Supply </a:t>
            </a:r>
            <a:r>
              <a:rPr lang="en-IN" sz="2000" dirty="0"/>
              <a:t>of goods—</a:t>
            </a:r>
          </a:p>
          <a:p>
            <a:pPr lvl="1">
              <a:buAutoNum type="alphaLcParenBoth"/>
            </a:pPr>
            <a:r>
              <a:rPr lang="en-IN" sz="2000" dirty="0" smtClean="0"/>
              <a:t>by </a:t>
            </a:r>
            <a:r>
              <a:rPr lang="en-IN" sz="2000" dirty="0"/>
              <a:t>a principal to his agent where the agent undertakes to supply such </a:t>
            </a:r>
            <a:r>
              <a:rPr lang="en-IN" sz="2000" dirty="0" smtClean="0"/>
              <a:t>goods on </a:t>
            </a:r>
            <a:r>
              <a:rPr lang="en-IN" sz="2000" dirty="0"/>
              <a:t>behalf of the principal; </a:t>
            </a:r>
            <a:r>
              <a:rPr lang="en-IN" sz="2000" dirty="0" smtClean="0"/>
              <a:t>or</a:t>
            </a:r>
          </a:p>
          <a:p>
            <a:pPr lvl="1">
              <a:buAutoNum type="alphaLcParenBoth"/>
            </a:pPr>
            <a:r>
              <a:rPr lang="en-IN" sz="2000" dirty="0" smtClean="0"/>
              <a:t>(b</a:t>
            </a:r>
            <a:r>
              <a:rPr lang="en-IN" sz="2000" dirty="0"/>
              <a:t>) by an agent to his principal where the agent undertakes to receive </a:t>
            </a:r>
            <a:r>
              <a:rPr lang="en-IN" sz="2000" dirty="0" smtClean="0"/>
              <a:t>such goods </a:t>
            </a:r>
            <a:r>
              <a:rPr lang="en-IN" sz="2000" dirty="0"/>
              <a:t>on behalf of the principal.</a:t>
            </a:r>
          </a:p>
          <a:p>
            <a:pPr marL="0" indent="0">
              <a:buNone/>
            </a:pPr>
            <a:r>
              <a:rPr lang="en-IN" sz="2000" dirty="0" smtClean="0"/>
              <a:t>4.	Import </a:t>
            </a:r>
            <a:r>
              <a:rPr lang="en-IN" sz="2000" dirty="0"/>
              <a:t>of services by a taxable person from a related person or from any of his </a:t>
            </a:r>
            <a:r>
              <a:rPr lang="en-IN" sz="2000" dirty="0" smtClean="0"/>
              <a:t>other establishments </a:t>
            </a:r>
            <a:r>
              <a:rPr lang="en-IN" sz="2000" dirty="0"/>
              <a:t>outside India, in the course or furtherance of business.</a:t>
            </a:r>
          </a:p>
          <a:p>
            <a:endParaRPr lang="en-IN" sz="1600" dirty="0"/>
          </a:p>
        </p:txBody>
      </p:sp>
    </p:spTree>
    <p:extLst>
      <p:ext uri="{BB962C8B-B14F-4D97-AF65-F5344CB8AC3E}">
        <p14:creationId xmlns:p14="http://schemas.microsoft.com/office/powerpoint/2010/main" val="2548283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09656" cy="936104"/>
          </a:xfrm>
          <a:solidFill>
            <a:schemeClr val="bg1"/>
          </a:solidFill>
        </p:spPr>
        <p:txBody>
          <a:bodyPr>
            <a:normAutofit/>
          </a:bodyPr>
          <a:lstStyle/>
          <a:p>
            <a:pPr>
              <a:lnSpc>
                <a:spcPts val="3000"/>
              </a:lnSpc>
            </a:pPr>
            <a:r>
              <a:rPr lang="en-IN" sz="3600" b="1" dirty="0" smtClean="0">
                <a:solidFill>
                  <a:schemeClr val="tx2"/>
                </a:solidFill>
                <a:latin typeface="+mn-lt"/>
              </a:rPr>
              <a:t>Supply without Consideration</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14</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a:bodyPr>
          <a:lstStyle/>
          <a:p>
            <a:pPr marL="0" indent="0" algn="just" fontAlgn="auto">
              <a:lnSpc>
                <a:spcPct val="90000"/>
              </a:lnSpc>
              <a:spcAft>
                <a:spcPts val="0"/>
              </a:spcAft>
              <a:buNone/>
              <a:defRPr/>
            </a:pPr>
            <a:r>
              <a:rPr lang="en-IN" sz="2800" dirty="0">
                <a:cs typeface="Andalus" panose="02020603050405020304" pitchFamily="18" charset="-78"/>
              </a:rPr>
              <a:t>Certain transactions made for no consideration </a:t>
            </a:r>
            <a:r>
              <a:rPr lang="en-IN" sz="2800" dirty="0" smtClean="0">
                <a:cs typeface="Andalus" panose="02020603050405020304" pitchFamily="18" charset="-78"/>
              </a:rPr>
              <a:t>are deemed </a:t>
            </a:r>
            <a:r>
              <a:rPr lang="en-IN" sz="2800" dirty="0">
                <a:cs typeface="Andalus" panose="02020603050405020304" pitchFamily="18" charset="-78"/>
              </a:rPr>
              <a:t>to be supplies for GST </a:t>
            </a:r>
            <a:r>
              <a:rPr lang="en-IN" sz="2800" dirty="0" smtClean="0">
                <a:cs typeface="Andalus" panose="02020603050405020304" pitchFamily="18" charset="-78"/>
              </a:rPr>
              <a:t>purposes</a:t>
            </a:r>
            <a:endParaRPr lang="en-IN" sz="2800" dirty="0">
              <a:cs typeface="Andalus" panose="02020603050405020304" pitchFamily="18" charset="-78"/>
            </a:endParaRPr>
          </a:p>
          <a:p>
            <a:pPr marL="0" indent="0" algn="just" fontAlgn="auto">
              <a:lnSpc>
                <a:spcPct val="90000"/>
              </a:lnSpc>
              <a:spcAft>
                <a:spcPts val="0"/>
              </a:spcAft>
              <a:buNone/>
              <a:defRPr/>
            </a:pPr>
            <a:r>
              <a:rPr lang="en-IN" sz="2800" dirty="0">
                <a:cs typeface="Andalus" panose="02020603050405020304" pitchFamily="18" charset="-78"/>
              </a:rPr>
              <a:t>Examples:</a:t>
            </a:r>
          </a:p>
          <a:p>
            <a:pPr marL="617220" lvl="2" indent="-342900" algn="just">
              <a:lnSpc>
                <a:spcPct val="90000"/>
              </a:lnSpc>
              <a:buSzPct val="95000"/>
              <a:buFont typeface="Wingdings" panose="05000000000000000000" pitchFamily="2" charset="2"/>
              <a:buChar char="§"/>
              <a:defRPr/>
            </a:pPr>
            <a:r>
              <a:rPr lang="en-IN" sz="2800" dirty="0">
                <a:cs typeface="Andalus" panose="02020603050405020304" pitchFamily="18" charset="-78"/>
              </a:rPr>
              <a:t> the permanent transfer/disposal of business </a:t>
            </a:r>
            <a:r>
              <a:rPr lang="en-IN" sz="2800" dirty="0" smtClean="0">
                <a:cs typeface="Andalus" panose="02020603050405020304" pitchFamily="18" charset="-78"/>
              </a:rPr>
              <a:t>assets on which ITC was availed</a:t>
            </a:r>
            <a:endParaRPr lang="en-IN" sz="2800" dirty="0">
              <a:cs typeface="Andalus" panose="02020603050405020304" pitchFamily="18" charset="-78"/>
            </a:endParaRPr>
          </a:p>
          <a:p>
            <a:pPr marL="617220" lvl="2" indent="-342900" algn="just">
              <a:lnSpc>
                <a:spcPct val="90000"/>
              </a:lnSpc>
              <a:buSzPct val="95000"/>
              <a:buFont typeface="Wingdings" panose="05000000000000000000" pitchFamily="2" charset="2"/>
              <a:buChar char="§"/>
              <a:defRPr/>
            </a:pPr>
            <a:r>
              <a:rPr lang="en-IN" sz="2800" dirty="0" smtClean="0">
                <a:cs typeface="Andalus" panose="02020603050405020304" pitchFamily="18" charset="-78"/>
              </a:rPr>
              <a:t>when </a:t>
            </a:r>
            <a:r>
              <a:rPr lang="en-IN" sz="2800" dirty="0">
                <a:cs typeface="Andalus" panose="02020603050405020304" pitchFamily="18" charset="-78"/>
              </a:rPr>
              <a:t>services are put to a private or non-business </a:t>
            </a:r>
            <a:r>
              <a:rPr lang="en-IN" sz="2800" dirty="0" smtClean="0">
                <a:cs typeface="Andalus" panose="02020603050405020304" pitchFamily="18" charset="-78"/>
              </a:rPr>
              <a:t>use</a:t>
            </a:r>
            <a:endParaRPr lang="en-IN" sz="2800" dirty="0">
              <a:cs typeface="Andalus" panose="02020603050405020304" pitchFamily="18" charset="-78"/>
            </a:endParaRPr>
          </a:p>
          <a:p>
            <a:pPr marL="617220" lvl="2" indent="-342900" algn="just">
              <a:lnSpc>
                <a:spcPct val="90000"/>
              </a:lnSpc>
              <a:buSzPct val="95000"/>
              <a:buFont typeface="Wingdings" panose="05000000000000000000" pitchFamily="2" charset="2"/>
              <a:buChar char="§"/>
              <a:defRPr/>
            </a:pPr>
            <a:r>
              <a:rPr lang="en-IN" sz="2800" dirty="0">
                <a:cs typeface="Andalus" panose="02020603050405020304" pitchFamily="18" charset="-78"/>
              </a:rPr>
              <a:t> self-supply of goods or </a:t>
            </a:r>
            <a:r>
              <a:rPr lang="en-IN" sz="2800" dirty="0" smtClean="0">
                <a:cs typeface="Andalus" panose="02020603050405020304" pitchFamily="18" charset="-78"/>
              </a:rPr>
              <a:t>services</a:t>
            </a:r>
            <a:endParaRPr lang="en-IN" sz="2800" dirty="0">
              <a:cs typeface="Andalus" panose="02020603050405020304" pitchFamily="18" charset="-78"/>
            </a:endParaRPr>
          </a:p>
          <a:p>
            <a:pPr marL="617220" lvl="2" indent="-342900" algn="just">
              <a:lnSpc>
                <a:spcPct val="90000"/>
              </a:lnSpc>
              <a:buSzPct val="95000"/>
              <a:buFont typeface="Wingdings" panose="05000000000000000000" pitchFamily="2" charset="2"/>
              <a:buChar char="§"/>
              <a:defRPr/>
            </a:pPr>
            <a:r>
              <a:rPr lang="en-IN" sz="2800" dirty="0">
                <a:cs typeface="Andalus" panose="02020603050405020304" pitchFamily="18" charset="-78"/>
              </a:rPr>
              <a:t> assets are retained after </a:t>
            </a:r>
            <a:r>
              <a:rPr lang="en-IN" sz="2800" dirty="0" smtClean="0">
                <a:cs typeface="Andalus" panose="02020603050405020304" pitchFamily="18" charset="-78"/>
              </a:rPr>
              <a:t>deregistration</a:t>
            </a:r>
            <a:endParaRPr lang="en-IN" sz="2800" dirty="0">
              <a:cs typeface="Andalus" panose="02020603050405020304" pitchFamily="18" charset="-78"/>
            </a:endParaRPr>
          </a:p>
          <a:p>
            <a:pPr marL="617220" lvl="2" indent="-342900" algn="just">
              <a:lnSpc>
                <a:spcPct val="90000"/>
              </a:lnSpc>
              <a:buSzPct val="95000"/>
              <a:buFont typeface="Wingdings" panose="05000000000000000000" pitchFamily="2" charset="2"/>
              <a:buChar char="§"/>
              <a:defRPr/>
            </a:pPr>
            <a:r>
              <a:rPr lang="en-IN" sz="2800" dirty="0">
                <a:cs typeface="Andalus" panose="02020603050405020304" pitchFamily="18" charset="-78"/>
              </a:rPr>
              <a:t> Inter-State supplies made by the same PAN </a:t>
            </a:r>
            <a:r>
              <a:rPr lang="en-IN" sz="2800" dirty="0" smtClean="0">
                <a:cs typeface="Andalus" panose="02020603050405020304" pitchFamily="18" charset="-78"/>
              </a:rPr>
              <a:t>entity</a:t>
            </a:r>
            <a:endParaRPr lang="en-IN" sz="2800" dirty="0">
              <a:cs typeface="Andalus" panose="02020603050405020304" pitchFamily="18" charset="-78"/>
            </a:endParaRPr>
          </a:p>
        </p:txBody>
      </p:sp>
    </p:spTree>
    <p:extLst>
      <p:ext uri="{BB962C8B-B14F-4D97-AF65-F5344CB8AC3E}">
        <p14:creationId xmlns:p14="http://schemas.microsoft.com/office/powerpoint/2010/main" val="184428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85856" cy="936104"/>
          </a:xfrm>
          <a:solidFill>
            <a:schemeClr val="bg1"/>
          </a:solidFill>
        </p:spPr>
        <p:txBody>
          <a:bodyPr>
            <a:normAutofit/>
          </a:bodyPr>
          <a:lstStyle/>
          <a:p>
            <a:pPr>
              <a:lnSpc>
                <a:spcPts val="3000"/>
              </a:lnSpc>
            </a:pPr>
            <a:r>
              <a:rPr lang="en-IN" sz="3600" b="1" dirty="0" smtClean="0">
                <a:solidFill>
                  <a:schemeClr val="tx2"/>
                </a:solidFill>
                <a:latin typeface="+mn-lt"/>
              </a:rPr>
              <a:t>In the Course or furtherance of Business</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15</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fontScale="92500"/>
          </a:bodyPr>
          <a:lstStyle/>
          <a:p>
            <a:pPr>
              <a:lnSpc>
                <a:spcPct val="113000"/>
              </a:lnSpc>
              <a:spcAft>
                <a:spcPts val="600"/>
              </a:spcAft>
              <a:buFont typeface="Wingdings" panose="05000000000000000000" pitchFamily="2" charset="2"/>
              <a:buChar char="§"/>
              <a:defRPr/>
            </a:pPr>
            <a:r>
              <a:rPr lang="en-GB" sz="2800" dirty="0">
                <a:cs typeface="Andalus" panose="02020603050405020304" pitchFamily="18" charset="-78"/>
              </a:rPr>
              <a:t>Unless a transaction is in the course or furtherance of business, it will not be liable to </a:t>
            </a:r>
            <a:r>
              <a:rPr lang="en-GB" sz="2800" dirty="0" smtClean="0">
                <a:cs typeface="Andalus" panose="02020603050405020304" pitchFamily="18" charset="-78"/>
              </a:rPr>
              <a:t>GST</a:t>
            </a:r>
            <a:endParaRPr lang="en-GB" sz="2800" dirty="0">
              <a:cs typeface="Andalus" panose="02020603050405020304" pitchFamily="18" charset="-78"/>
            </a:endParaRPr>
          </a:p>
          <a:p>
            <a:pPr>
              <a:lnSpc>
                <a:spcPct val="113000"/>
              </a:lnSpc>
              <a:spcAft>
                <a:spcPts val="600"/>
              </a:spcAft>
              <a:buFont typeface="Wingdings" panose="05000000000000000000" pitchFamily="2" charset="2"/>
              <a:buChar char="§"/>
              <a:defRPr/>
            </a:pPr>
            <a:r>
              <a:rPr lang="en-GB" sz="2800" dirty="0">
                <a:cs typeface="Andalus" panose="02020603050405020304" pitchFamily="18" charset="-78"/>
              </a:rPr>
              <a:t>Activities deemed to be ‘in the course or furtherance of </a:t>
            </a:r>
            <a:r>
              <a:rPr lang="en-GB" sz="2800" dirty="0" smtClean="0">
                <a:cs typeface="Andalus" panose="02020603050405020304" pitchFamily="18" charset="-78"/>
              </a:rPr>
              <a:t>business’:</a:t>
            </a:r>
            <a:endParaRPr lang="en-GB" sz="2800" dirty="0">
              <a:cs typeface="Andalus" panose="02020603050405020304" pitchFamily="18" charset="-78"/>
            </a:endParaRPr>
          </a:p>
          <a:p>
            <a:pPr lvl="1">
              <a:lnSpc>
                <a:spcPct val="113000"/>
              </a:lnSpc>
              <a:spcAft>
                <a:spcPts val="600"/>
              </a:spcAft>
              <a:buFont typeface="Wingdings" panose="05000000000000000000" pitchFamily="2" charset="2"/>
              <a:buChar char="§"/>
              <a:defRPr/>
            </a:pPr>
            <a:r>
              <a:rPr lang="en-GB" dirty="0">
                <a:cs typeface="Andalus" panose="02020603050405020304" pitchFamily="18" charset="-78"/>
              </a:rPr>
              <a:t>Admission, for a consideration, of persons to a premises</a:t>
            </a:r>
          </a:p>
          <a:p>
            <a:pPr lvl="1">
              <a:lnSpc>
                <a:spcPct val="113000"/>
              </a:lnSpc>
              <a:spcAft>
                <a:spcPts val="600"/>
              </a:spcAft>
              <a:buFont typeface="Wingdings" panose="05000000000000000000" pitchFamily="2" charset="2"/>
              <a:buChar char="§"/>
              <a:defRPr/>
            </a:pPr>
            <a:r>
              <a:rPr lang="en-GB" dirty="0">
                <a:cs typeface="Andalus" panose="02020603050405020304" pitchFamily="18" charset="-78"/>
              </a:rPr>
              <a:t>Services supplied by a person when he holds an office in the course or furtherance of a trade, profession or a vocation</a:t>
            </a:r>
          </a:p>
          <a:p>
            <a:pPr lvl="1">
              <a:lnSpc>
                <a:spcPct val="113000"/>
              </a:lnSpc>
              <a:spcAft>
                <a:spcPts val="600"/>
              </a:spcAft>
              <a:buFont typeface="Wingdings" panose="05000000000000000000" pitchFamily="2" charset="2"/>
              <a:buChar char="§"/>
              <a:defRPr/>
            </a:pPr>
            <a:r>
              <a:rPr lang="en-GB" dirty="0">
                <a:cs typeface="Andalus" panose="02020603050405020304" pitchFamily="18" charset="-78"/>
              </a:rPr>
              <a:t>Disposal of a business as a going concern</a:t>
            </a:r>
          </a:p>
        </p:txBody>
      </p:sp>
    </p:spTree>
    <p:extLst>
      <p:ext uri="{BB962C8B-B14F-4D97-AF65-F5344CB8AC3E}">
        <p14:creationId xmlns:p14="http://schemas.microsoft.com/office/powerpoint/2010/main" val="1294008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09656" cy="936104"/>
          </a:xfrm>
          <a:solidFill>
            <a:schemeClr val="bg1"/>
          </a:solidFill>
        </p:spPr>
        <p:txBody>
          <a:bodyPr>
            <a:normAutofit/>
          </a:bodyPr>
          <a:lstStyle/>
          <a:p>
            <a:pPr>
              <a:lnSpc>
                <a:spcPts val="3000"/>
              </a:lnSpc>
            </a:pPr>
            <a:r>
              <a:rPr lang="en-IN" sz="3600" b="1" dirty="0" smtClean="0">
                <a:solidFill>
                  <a:schemeClr val="tx2"/>
                </a:solidFill>
                <a:latin typeface="+mn-lt"/>
              </a:rPr>
              <a:t>Business Test</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16</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fontScale="85000" lnSpcReduction="10000"/>
          </a:bodyPr>
          <a:lstStyle/>
          <a:p>
            <a:pPr lvl="0" algn="just" fontAlgn="base">
              <a:spcAft>
                <a:spcPct val="0"/>
              </a:spcAft>
              <a:buFont typeface="Wingdings" panose="05000000000000000000" pitchFamily="2" charset="2"/>
              <a:buChar char="§"/>
            </a:pPr>
            <a:r>
              <a:rPr lang="en-US" altLang="en-US" sz="2800" dirty="0">
                <a:cs typeface="Andalus" panose="02020603050405020304" pitchFamily="18" charset="-78"/>
              </a:rPr>
              <a:t>There is no exhaustive definition or test for determining if an activity is </a:t>
            </a:r>
            <a:r>
              <a:rPr lang="en-US" altLang="en-US" sz="2800" dirty="0" smtClean="0">
                <a:cs typeface="Andalus" panose="02020603050405020304" pitchFamily="18" charset="-78"/>
              </a:rPr>
              <a:t>business</a:t>
            </a:r>
          </a:p>
          <a:p>
            <a:pPr marL="0" lvl="0" indent="0" algn="just" fontAlgn="base">
              <a:spcAft>
                <a:spcPct val="0"/>
              </a:spcAft>
              <a:buNone/>
            </a:pPr>
            <a:r>
              <a:rPr lang="en-US" altLang="en-US" sz="2800" dirty="0" smtClean="0">
                <a:cs typeface="Andalus" panose="02020603050405020304" pitchFamily="18" charset="-78"/>
              </a:rPr>
              <a:t> </a:t>
            </a:r>
            <a:endParaRPr lang="en-US" altLang="en-US" sz="2800" dirty="0">
              <a:cs typeface="Andalus" panose="02020603050405020304" pitchFamily="18" charset="-78"/>
            </a:endParaRPr>
          </a:p>
          <a:p>
            <a:pPr lvl="0" algn="just" fontAlgn="base">
              <a:spcAft>
                <a:spcPct val="0"/>
              </a:spcAft>
              <a:buFont typeface="Wingdings" panose="05000000000000000000" pitchFamily="2" charset="2"/>
              <a:buChar char="§"/>
            </a:pPr>
            <a:r>
              <a:rPr lang="en-US" altLang="en-US" sz="2800" dirty="0">
                <a:cs typeface="Andalus" panose="02020603050405020304" pitchFamily="18" charset="-78"/>
              </a:rPr>
              <a:t>Six-point test to determine whether an activity is in the course of business. These are: </a:t>
            </a:r>
            <a:endParaRPr lang="en-IN" altLang="en-US" sz="2800" dirty="0">
              <a:cs typeface="Andalus" panose="02020603050405020304" pitchFamily="18" charset="-78"/>
            </a:endParaRPr>
          </a:p>
          <a:p>
            <a:pPr lvl="0" fontAlgn="base">
              <a:spcAft>
                <a:spcPct val="0"/>
              </a:spcAft>
            </a:pPr>
            <a:endParaRPr lang="en-IN" altLang="en-US" sz="700" dirty="0">
              <a:cs typeface="Andalus" panose="02020603050405020304" pitchFamily="18" charset="-78"/>
            </a:endParaRPr>
          </a:p>
          <a:p>
            <a:pPr lvl="0" fontAlgn="base">
              <a:spcAft>
                <a:spcPct val="0"/>
              </a:spcAft>
              <a:buFont typeface="Wingdings" panose="05000000000000000000" pitchFamily="2" charset="2"/>
              <a:buChar char="§"/>
            </a:pPr>
            <a:r>
              <a:rPr lang="en-IN" altLang="en-US" sz="2800" dirty="0">
                <a:cs typeface="Andalus" panose="02020603050405020304" pitchFamily="18" charset="-78"/>
              </a:rPr>
              <a:t>Is the activity a serious undertaking earnestly pursued</a:t>
            </a:r>
          </a:p>
          <a:p>
            <a:pPr lvl="0" fontAlgn="base">
              <a:spcAft>
                <a:spcPct val="0"/>
              </a:spcAft>
              <a:buFont typeface="Wingdings" panose="05000000000000000000" pitchFamily="2" charset="2"/>
              <a:buChar char="§"/>
            </a:pPr>
            <a:endParaRPr lang="en-IN" altLang="en-US" sz="2800" dirty="0">
              <a:cs typeface="Andalus" panose="02020603050405020304" pitchFamily="18" charset="-78"/>
            </a:endParaRPr>
          </a:p>
          <a:p>
            <a:pPr lvl="0" fontAlgn="base">
              <a:spcAft>
                <a:spcPct val="0"/>
              </a:spcAft>
              <a:buFont typeface="Wingdings" panose="05000000000000000000" pitchFamily="2" charset="2"/>
              <a:buChar char="§"/>
            </a:pPr>
            <a:r>
              <a:rPr lang="en-IN" altLang="en-US" sz="2800" dirty="0">
                <a:cs typeface="Andalus" panose="02020603050405020304" pitchFamily="18" charset="-78"/>
              </a:rPr>
              <a:t>Is the activity an occupation or function which is actively     pursued with reasonable or recognizable continuity</a:t>
            </a:r>
          </a:p>
          <a:p>
            <a:pPr lvl="0" fontAlgn="base">
              <a:spcAft>
                <a:spcPct val="0"/>
              </a:spcAft>
              <a:buFont typeface="Wingdings" panose="05000000000000000000" pitchFamily="2" charset="2"/>
              <a:buChar char="§"/>
            </a:pPr>
            <a:endParaRPr lang="en-IN" altLang="en-US" sz="2800" dirty="0">
              <a:cs typeface="Andalus" panose="02020603050405020304" pitchFamily="18" charset="-78"/>
            </a:endParaRPr>
          </a:p>
          <a:p>
            <a:pPr lvl="0" fontAlgn="base">
              <a:spcAft>
                <a:spcPct val="0"/>
              </a:spcAft>
              <a:buFont typeface="Wingdings" panose="05000000000000000000" pitchFamily="2" charset="2"/>
              <a:buChar char="§"/>
            </a:pPr>
            <a:r>
              <a:rPr lang="en-IN" altLang="en-US" sz="2800" dirty="0">
                <a:cs typeface="Andalus" panose="02020603050405020304" pitchFamily="18" charset="-78"/>
              </a:rPr>
              <a:t>Does the activity have a certain measure of substance in terms  of the quarterly or annual value of taxable supplies made? </a:t>
            </a:r>
          </a:p>
        </p:txBody>
      </p:sp>
    </p:spTree>
    <p:extLst>
      <p:ext uri="{BB962C8B-B14F-4D97-AF65-F5344CB8AC3E}">
        <p14:creationId xmlns:p14="http://schemas.microsoft.com/office/powerpoint/2010/main" val="688075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62056" cy="936104"/>
          </a:xfrm>
          <a:solidFill>
            <a:schemeClr val="bg1"/>
          </a:solidFill>
        </p:spPr>
        <p:txBody>
          <a:bodyPr>
            <a:normAutofit/>
          </a:bodyPr>
          <a:lstStyle/>
          <a:p>
            <a:pPr>
              <a:lnSpc>
                <a:spcPts val="3000"/>
              </a:lnSpc>
            </a:pPr>
            <a:r>
              <a:rPr lang="en-IN" sz="3600" b="1" dirty="0" smtClean="0">
                <a:solidFill>
                  <a:schemeClr val="tx2"/>
                </a:solidFill>
                <a:latin typeface="+mn-lt"/>
              </a:rPr>
              <a:t>.. Business Test</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17</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a:bodyPr>
          <a:lstStyle/>
          <a:p>
            <a:pPr lvl="0">
              <a:buFont typeface="Wingdings" panose="05000000000000000000" pitchFamily="2" charset="2"/>
              <a:buChar char="§"/>
              <a:defRPr/>
            </a:pPr>
            <a:r>
              <a:rPr lang="en-IN" sz="2800" dirty="0">
                <a:cs typeface="Andalus" panose="02020603050405020304" pitchFamily="18" charset="-78"/>
              </a:rPr>
              <a:t>Is the activity conducted in a regular manner and on sound and recognized business principles</a:t>
            </a:r>
          </a:p>
          <a:p>
            <a:pPr lvl="0">
              <a:buFont typeface="Wingdings" panose="05000000000000000000" pitchFamily="2" charset="2"/>
              <a:buChar char="§"/>
              <a:defRPr/>
            </a:pPr>
            <a:endParaRPr lang="en-IN" sz="2800" dirty="0">
              <a:cs typeface="Andalus" panose="02020603050405020304" pitchFamily="18" charset="-78"/>
            </a:endParaRPr>
          </a:p>
          <a:p>
            <a:pPr lvl="0">
              <a:buFont typeface="Wingdings" panose="05000000000000000000" pitchFamily="2" charset="2"/>
              <a:buChar char="§"/>
              <a:defRPr/>
            </a:pPr>
            <a:r>
              <a:rPr lang="en-IN" sz="2800" dirty="0">
                <a:cs typeface="Andalus" panose="02020603050405020304" pitchFamily="18" charset="-78"/>
              </a:rPr>
              <a:t>Is the activity predominately concerned with the making of taxable supplies for a consideration</a:t>
            </a:r>
          </a:p>
          <a:p>
            <a:pPr lvl="0">
              <a:buFont typeface="Wingdings" panose="05000000000000000000" pitchFamily="2" charset="2"/>
              <a:buChar char="§"/>
              <a:defRPr/>
            </a:pPr>
            <a:endParaRPr lang="en-IN" sz="2800" dirty="0">
              <a:cs typeface="Andalus" panose="02020603050405020304" pitchFamily="18" charset="-78"/>
            </a:endParaRPr>
          </a:p>
          <a:p>
            <a:pPr lvl="0">
              <a:buFont typeface="Wingdings" panose="05000000000000000000" pitchFamily="2" charset="2"/>
              <a:buChar char="§"/>
              <a:defRPr/>
            </a:pPr>
            <a:r>
              <a:rPr lang="en-IN" sz="2800" dirty="0">
                <a:cs typeface="Andalus" panose="02020603050405020304" pitchFamily="18" charset="-78"/>
              </a:rPr>
              <a:t>Are the taxable supplies that are being made of a kind which are commonly made by those who seek to profit from them</a:t>
            </a:r>
          </a:p>
        </p:txBody>
      </p:sp>
    </p:spTree>
    <p:extLst>
      <p:ext uri="{BB962C8B-B14F-4D97-AF65-F5344CB8AC3E}">
        <p14:creationId xmlns:p14="http://schemas.microsoft.com/office/powerpoint/2010/main" val="2012893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62056" cy="936104"/>
          </a:xfrm>
          <a:solidFill>
            <a:schemeClr val="bg1"/>
          </a:solidFill>
        </p:spPr>
        <p:txBody>
          <a:bodyPr>
            <a:normAutofit/>
          </a:bodyPr>
          <a:lstStyle/>
          <a:p>
            <a:pPr>
              <a:lnSpc>
                <a:spcPts val="3000"/>
              </a:lnSpc>
            </a:pPr>
            <a:r>
              <a:rPr lang="en-IN" sz="3600" b="1" dirty="0" smtClean="0">
                <a:solidFill>
                  <a:schemeClr val="tx2"/>
                </a:solidFill>
                <a:latin typeface="+mn-lt"/>
              </a:rPr>
              <a:t>.. Business Test</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18</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a:bodyPr>
          <a:lstStyle/>
          <a:p>
            <a:pPr lvl="0" algn="just">
              <a:buFont typeface="Wingdings" panose="05000000000000000000" pitchFamily="2" charset="2"/>
              <a:buChar char="§"/>
              <a:defRPr/>
            </a:pPr>
            <a:r>
              <a:rPr lang="en-IN" sz="2800" dirty="0">
                <a:solidFill>
                  <a:prstClr val="black"/>
                </a:solidFill>
              </a:rPr>
              <a:t>The business test requirement ensures that occasional supplies, even if for a consideration, will not be subject to </a:t>
            </a:r>
            <a:r>
              <a:rPr lang="en-IN" sz="2800" dirty="0" smtClean="0">
                <a:solidFill>
                  <a:prstClr val="black"/>
                </a:solidFill>
              </a:rPr>
              <a:t>GST </a:t>
            </a:r>
            <a:endParaRPr lang="en-IN" sz="2800" dirty="0">
              <a:solidFill>
                <a:prstClr val="black"/>
              </a:solidFill>
            </a:endParaRPr>
          </a:p>
          <a:p>
            <a:pPr lvl="0">
              <a:buFont typeface="Wingdings" panose="05000000000000000000" pitchFamily="2" charset="2"/>
              <a:buChar char="§"/>
              <a:defRPr/>
            </a:pPr>
            <a:endParaRPr lang="en-IN" sz="2800" dirty="0">
              <a:solidFill>
                <a:prstClr val="white"/>
              </a:solidFill>
            </a:endParaRPr>
          </a:p>
          <a:p>
            <a:pPr lvl="0" algn="just">
              <a:buFont typeface="Wingdings" panose="05000000000000000000" pitchFamily="2" charset="2"/>
              <a:buChar char="§"/>
              <a:defRPr/>
            </a:pPr>
            <a:r>
              <a:rPr lang="en-IN" sz="2800" dirty="0">
                <a:solidFill>
                  <a:prstClr val="black"/>
                </a:solidFill>
              </a:rPr>
              <a:t>For example, when a household makes a one-time sale of some paintings, if it is not in the business of selling paintings, the sale will not be a supply for GST purposes. But a painter, who sells his paintings on a regular basis, even if infrequently, will be liable to pay GST since he is in the business of selling paintings</a:t>
            </a:r>
            <a:endParaRPr lang="en-IN" sz="2800" dirty="0">
              <a:cs typeface="Andalus" panose="02020603050405020304" pitchFamily="18" charset="-78"/>
            </a:endParaRPr>
          </a:p>
        </p:txBody>
      </p:sp>
    </p:spTree>
    <p:extLst>
      <p:ext uri="{BB962C8B-B14F-4D97-AF65-F5344CB8AC3E}">
        <p14:creationId xmlns:p14="http://schemas.microsoft.com/office/powerpoint/2010/main" val="33383382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400"/>
            <a:ext cx="8186766" cy="1066800"/>
          </a:xfrm>
        </p:spPr>
        <p:txBody>
          <a:bodyPr>
            <a:normAutofit/>
          </a:bodyPr>
          <a:lstStyle/>
          <a:p>
            <a:r>
              <a:rPr lang="en-US" sz="3200" b="1" dirty="0"/>
              <a:t>Neither Goods nor Services !!!  </a:t>
            </a:r>
            <a:endParaRPr lang="en-US" sz="2400" dirty="0"/>
          </a:p>
        </p:txBody>
      </p:sp>
      <p:sp>
        <p:nvSpPr>
          <p:cNvPr id="3" name="Content Placeholder 2"/>
          <p:cNvSpPr>
            <a:spLocks noGrp="1"/>
          </p:cNvSpPr>
          <p:nvPr>
            <p:ph idx="1"/>
          </p:nvPr>
        </p:nvSpPr>
        <p:spPr>
          <a:xfrm>
            <a:off x="381000" y="1295400"/>
            <a:ext cx="8305800" cy="4991120"/>
          </a:xfrm>
        </p:spPr>
        <p:txBody>
          <a:bodyPr>
            <a:normAutofit fontScale="92500"/>
          </a:bodyPr>
          <a:lstStyle/>
          <a:p>
            <a:pPr algn="just"/>
            <a:r>
              <a:rPr lang="en-US" dirty="0"/>
              <a:t>The following would not constitute supply of Goods or Services </a:t>
            </a:r>
            <a:r>
              <a:rPr lang="en-US" sz="2600" dirty="0"/>
              <a:t>(Schedule –III of  the Act)</a:t>
            </a:r>
          </a:p>
          <a:p>
            <a:pPr lvl="1" algn="just">
              <a:buFont typeface="Wingdings" panose="05000000000000000000" pitchFamily="2" charset="2"/>
              <a:buChar char="Ø"/>
            </a:pPr>
            <a:r>
              <a:rPr lang="en-US" dirty="0"/>
              <a:t>by an employee to employer </a:t>
            </a:r>
          </a:p>
          <a:p>
            <a:pPr lvl="1" algn="just">
              <a:buFont typeface="Wingdings" panose="05000000000000000000" pitchFamily="2" charset="2"/>
              <a:buChar char="Ø"/>
            </a:pPr>
            <a:r>
              <a:rPr lang="en-US" dirty="0"/>
              <a:t>Services by any Court or Tribunal </a:t>
            </a:r>
          </a:p>
          <a:p>
            <a:pPr lvl="1" algn="just">
              <a:buFont typeface="Wingdings" panose="05000000000000000000" pitchFamily="2" charset="2"/>
              <a:buChar char="Ø"/>
            </a:pPr>
            <a:r>
              <a:rPr lang="en-US" dirty="0"/>
              <a:t>Functions  performed by Members of Parliament/   State legislature/Panchayats/ Municipalities/ other local authorities. </a:t>
            </a:r>
          </a:p>
          <a:p>
            <a:pPr lvl="1" algn="just">
              <a:buFont typeface="Wingdings" panose="05000000000000000000" pitchFamily="2" charset="2"/>
              <a:buChar char="Ø"/>
            </a:pPr>
            <a:r>
              <a:rPr lang="en-US" dirty="0"/>
              <a:t>Duties performed by Constitutional functionary. </a:t>
            </a:r>
          </a:p>
          <a:p>
            <a:pPr lvl="1" algn="just">
              <a:buFont typeface="Wingdings" panose="05000000000000000000" pitchFamily="2" charset="2"/>
              <a:buChar char="Ø"/>
            </a:pPr>
            <a:r>
              <a:rPr lang="en-US" dirty="0"/>
              <a:t>Duties performed by Chairperson/Member /Director in a body of CG/SG/local authority, who is not deemed to be an employee before commencement of this clause.</a:t>
            </a:r>
          </a:p>
          <a:p>
            <a:endParaRPr lang="en-US" dirty="0"/>
          </a:p>
        </p:txBody>
      </p:sp>
    </p:spTree>
    <p:extLst>
      <p:ext uri="{BB962C8B-B14F-4D97-AF65-F5344CB8AC3E}">
        <p14:creationId xmlns:p14="http://schemas.microsoft.com/office/powerpoint/2010/main" val="2255281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6860232" cy="908720"/>
          </a:xfrm>
          <a:solidFill>
            <a:schemeClr val="bg1"/>
          </a:solidFill>
        </p:spPr>
        <p:txBody>
          <a:bodyPr>
            <a:normAutofit/>
          </a:bodyPr>
          <a:lstStyle/>
          <a:p>
            <a:r>
              <a:rPr lang="en-IN" b="1" dirty="0" smtClean="0">
                <a:solidFill>
                  <a:schemeClr val="tx2"/>
                </a:solidFill>
              </a:rPr>
              <a:t>Presentation Plan </a:t>
            </a:r>
            <a:endParaRPr lang="en-IN" b="1" dirty="0">
              <a:solidFill>
                <a:schemeClr val="tx2"/>
              </a:solidFill>
            </a:endParaRPr>
          </a:p>
        </p:txBody>
      </p:sp>
      <p:sp>
        <p:nvSpPr>
          <p:cNvPr id="4" name="Title 1"/>
          <p:cNvSpPr txBox="1">
            <a:spLocks/>
          </p:cNvSpPr>
          <p:nvPr/>
        </p:nvSpPr>
        <p:spPr>
          <a:xfrm>
            <a:off x="0" y="908720"/>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2</a:t>
            </a:fld>
            <a:endParaRPr lang="en-GB" sz="1400" b="1" spc="600" dirty="0">
              <a:solidFill>
                <a:schemeClr val="bg1"/>
              </a:solidFill>
            </a:endParaRPr>
          </a:p>
        </p:txBody>
      </p:sp>
      <p:sp>
        <p:nvSpPr>
          <p:cNvPr id="8" name="Content Placeholder 1"/>
          <p:cNvSpPr>
            <a:spLocks noGrp="1"/>
          </p:cNvSpPr>
          <p:nvPr>
            <p:ph idx="1"/>
          </p:nvPr>
        </p:nvSpPr>
        <p:spPr>
          <a:xfrm>
            <a:off x="457200" y="1295400"/>
            <a:ext cx="8229600" cy="5373960"/>
          </a:xfrm>
        </p:spPr>
        <p:txBody>
          <a:bodyPr>
            <a:noAutofit/>
          </a:bodyPr>
          <a:lstStyle/>
          <a:p>
            <a:pPr algn="just">
              <a:spcAft>
                <a:spcPts val="600"/>
              </a:spcAft>
              <a:buSzPct val="75000"/>
              <a:buFont typeface="Wingdings" panose="05000000000000000000" pitchFamily="2" charset="2"/>
              <a:buChar char="§"/>
            </a:pPr>
            <a:r>
              <a:rPr lang="en-IN" sz="3600" b="1" u="sng" spc="150" dirty="0" smtClean="0">
                <a:cs typeface="Andalus" pitchFamily="18" charset="-78"/>
              </a:rPr>
              <a:t>Changes in Final CGST Act over the Model GST Law w.r.t following</a:t>
            </a:r>
            <a:endParaRPr lang="en-IN" sz="3600" b="1" u="sng" spc="150" dirty="0">
              <a:cs typeface="Andalus" pitchFamily="18" charset="-78"/>
            </a:endParaRPr>
          </a:p>
          <a:p>
            <a:pPr algn="just">
              <a:spcAft>
                <a:spcPts val="600"/>
              </a:spcAft>
              <a:buSzPct val="75000"/>
              <a:buFont typeface="Wingdings" panose="05000000000000000000" pitchFamily="2" charset="2"/>
              <a:buChar char="§"/>
            </a:pPr>
            <a:r>
              <a:rPr lang="en-IN" sz="3600" spc="150" dirty="0" smtClean="0">
                <a:cs typeface="Andalus" pitchFamily="18" charset="-78"/>
              </a:rPr>
              <a:t>Supply – Meaning and Scope</a:t>
            </a:r>
          </a:p>
          <a:p>
            <a:pPr algn="just">
              <a:spcAft>
                <a:spcPts val="600"/>
              </a:spcAft>
              <a:buSzPct val="75000"/>
              <a:buFont typeface="Wingdings" panose="05000000000000000000" pitchFamily="2" charset="2"/>
              <a:buChar char="§"/>
            </a:pPr>
            <a:r>
              <a:rPr lang="en-IN" sz="3600" spc="150" dirty="0" smtClean="0">
                <a:cs typeface="Andalus" pitchFamily="18" charset="-78"/>
              </a:rPr>
              <a:t>Schedule-I</a:t>
            </a:r>
          </a:p>
          <a:p>
            <a:pPr algn="just">
              <a:spcAft>
                <a:spcPts val="600"/>
              </a:spcAft>
              <a:buSzPct val="75000"/>
              <a:buFont typeface="Wingdings" panose="05000000000000000000" pitchFamily="2" charset="2"/>
              <a:buChar char="§"/>
            </a:pPr>
            <a:r>
              <a:rPr lang="en-IN" sz="3600" spc="150" dirty="0" smtClean="0">
                <a:cs typeface="Andalus" pitchFamily="18" charset="-78"/>
              </a:rPr>
              <a:t>Schedule-II</a:t>
            </a:r>
          </a:p>
          <a:p>
            <a:pPr algn="just">
              <a:spcAft>
                <a:spcPts val="600"/>
              </a:spcAft>
              <a:buSzPct val="75000"/>
              <a:buFont typeface="Wingdings" panose="05000000000000000000" pitchFamily="2" charset="2"/>
              <a:buChar char="§"/>
            </a:pPr>
            <a:r>
              <a:rPr lang="en-IN" sz="3600" spc="150" dirty="0" smtClean="0">
                <a:cs typeface="Andalus" pitchFamily="18" charset="-78"/>
              </a:rPr>
              <a:t>Schedule-III</a:t>
            </a:r>
          </a:p>
          <a:p>
            <a:pPr algn="just">
              <a:spcAft>
                <a:spcPts val="600"/>
              </a:spcAft>
              <a:buSzPct val="75000"/>
              <a:buFont typeface="Wingdings" panose="05000000000000000000" pitchFamily="2" charset="2"/>
              <a:buChar char="§"/>
            </a:pPr>
            <a:r>
              <a:rPr lang="en-IN" sz="3600" spc="150" dirty="0" smtClean="0">
                <a:cs typeface="Andalus" pitchFamily="18" charset="-78"/>
              </a:rPr>
              <a:t>Other relevant changes</a:t>
            </a:r>
          </a:p>
          <a:p>
            <a:pPr algn="just">
              <a:spcAft>
                <a:spcPts val="600"/>
              </a:spcAft>
              <a:buSzPct val="75000"/>
              <a:buFont typeface="Wingdings" panose="05000000000000000000" pitchFamily="2" charset="2"/>
              <a:buChar char="§"/>
            </a:pPr>
            <a:endParaRPr lang="en-IN" sz="3600" spc="150" dirty="0" smtClean="0">
              <a:cs typeface="Andalus" pitchFamily="18" charset="-78"/>
            </a:endParaRPr>
          </a:p>
          <a:p>
            <a:pPr algn="just">
              <a:spcAft>
                <a:spcPts val="600"/>
              </a:spcAft>
              <a:buSzPct val="75000"/>
              <a:buFont typeface="Wingdings" panose="05000000000000000000" pitchFamily="2" charset="2"/>
              <a:buChar char="§"/>
            </a:pPr>
            <a:endParaRPr lang="en-IN" sz="3600" dirty="0" smtClean="0">
              <a:cs typeface="Andalus" pitchFamily="18" charset="-78"/>
            </a:endParaRPr>
          </a:p>
        </p:txBody>
      </p:sp>
    </p:spTree>
    <p:extLst>
      <p:ext uri="{BB962C8B-B14F-4D97-AF65-F5344CB8AC3E}">
        <p14:creationId xmlns:p14="http://schemas.microsoft.com/office/powerpoint/2010/main" val="1525226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Neither Goods nor Services !!!  </a:t>
            </a:r>
            <a:r>
              <a:rPr lang="en-US" sz="2400" b="1" dirty="0"/>
              <a:t>(Contd.)</a:t>
            </a:r>
          </a:p>
        </p:txBody>
      </p:sp>
      <p:sp>
        <p:nvSpPr>
          <p:cNvPr id="3" name="Content Placeholder 2"/>
          <p:cNvSpPr>
            <a:spLocks noGrp="1"/>
          </p:cNvSpPr>
          <p:nvPr>
            <p:ph idx="1"/>
          </p:nvPr>
        </p:nvSpPr>
        <p:spPr/>
        <p:txBody>
          <a:bodyPr/>
          <a:lstStyle/>
          <a:p>
            <a:pPr lvl="1">
              <a:buFont typeface="Wingdings" panose="05000000000000000000" pitchFamily="2" charset="2"/>
              <a:buChar char="Ø"/>
            </a:pPr>
            <a:r>
              <a:rPr lang="en-US" dirty="0"/>
              <a:t>Funeral, burial, crematorium/mortuary service, including transportation of deceased </a:t>
            </a:r>
          </a:p>
          <a:p>
            <a:pPr lvl="1">
              <a:buFont typeface="Wingdings" panose="05000000000000000000" pitchFamily="2" charset="2"/>
              <a:buChar char="Ø"/>
            </a:pPr>
            <a:r>
              <a:rPr lang="en-US" dirty="0"/>
              <a:t>Sale of land</a:t>
            </a:r>
          </a:p>
          <a:p>
            <a:pPr lvl="1">
              <a:buFont typeface="Wingdings" panose="05000000000000000000" pitchFamily="2" charset="2"/>
              <a:buChar char="Ø"/>
            </a:pPr>
            <a:r>
              <a:rPr lang="en-US" dirty="0"/>
              <a:t>Sale of building[ subject to clause (b) of paragraph 5 of Schedule II)</a:t>
            </a:r>
          </a:p>
          <a:p>
            <a:pPr lvl="1">
              <a:buFont typeface="Wingdings" panose="05000000000000000000" pitchFamily="2" charset="2"/>
              <a:buChar char="Ø"/>
            </a:pPr>
            <a:r>
              <a:rPr lang="en-US" dirty="0"/>
              <a:t>Actionable claims, other than lottery, betting and gambling</a:t>
            </a:r>
          </a:p>
        </p:txBody>
      </p:sp>
    </p:spTree>
    <p:extLst>
      <p:ext uri="{BB962C8B-B14F-4D97-AF65-F5344CB8AC3E}">
        <p14:creationId xmlns:p14="http://schemas.microsoft.com/office/powerpoint/2010/main" val="2591587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8640"/>
            <a:ext cx="7239000" cy="936104"/>
          </a:xfrm>
          <a:solidFill>
            <a:schemeClr val="bg1"/>
          </a:solidFill>
        </p:spPr>
        <p:txBody>
          <a:bodyPr>
            <a:normAutofit/>
          </a:bodyPr>
          <a:lstStyle/>
          <a:p>
            <a:pPr>
              <a:lnSpc>
                <a:spcPts val="3000"/>
              </a:lnSpc>
            </a:pPr>
            <a:r>
              <a:rPr lang="en-IN" sz="3600" b="1" dirty="0" smtClean="0">
                <a:solidFill>
                  <a:schemeClr val="tx2"/>
                </a:solidFill>
                <a:latin typeface="+mn-lt"/>
              </a:rPr>
              <a:t> </a:t>
            </a:r>
            <a:r>
              <a:rPr lang="en-US" altLang="en-US" sz="3600" b="1" dirty="0" smtClean="0">
                <a:solidFill>
                  <a:schemeClr val="tx2"/>
                </a:solidFill>
                <a:latin typeface="+mn-lt"/>
              </a:rPr>
              <a:t> Changes in the law</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21</a:t>
            </a:fld>
            <a:endParaRPr lang="en-GB" sz="1400" b="1" spc="600" dirty="0">
              <a:solidFill>
                <a:schemeClr val="bg1"/>
              </a:solidFill>
            </a:endParaRPr>
          </a:p>
        </p:txBody>
      </p:sp>
      <p:graphicFrame>
        <p:nvGraphicFramePr>
          <p:cNvPr id="7" name="Content Placeholder 6"/>
          <p:cNvGraphicFramePr>
            <a:graphicFrameLocks noGrp="1"/>
          </p:cNvGraphicFramePr>
          <p:nvPr>
            <p:ph idx="1"/>
          </p:nvPr>
        </p:nvGraphicFramePr>
        <p:xfrm>
          <a:off x="107950" y="1143000"/>
          <a:ext cx="8928099" cy="5814322"/>
        </p:xfrm>
        <a:graphic>
          <a:graphicData uri="http://schemas.openxmlformats.org/drawingml/2006/table">
            <a:tbl>
              <a:tblPr firstRow="1" bandRow="1">
                <a:tableStyleId>{5C22544A-7EE6-4342-B048-85BDC9FD1C3A}</a:tableStyleId>
              </a:tblPr>
              <a:tblGrid>
                <a:gridCol w="1492250">
                  <a:extLst>
                    <a:ext uri="{9D8B030D-6E8A-4147-A177-3AD203B41FA5}">
                      <a16:colId xmlns="" xmlns:a16="http://schemas.microsoft.com/office/drawing/2014/main" val="20000"/>
                    </a:ext>
                  </a:extLst>
                </a:gridCol>
                <a:gridCol w="3733800">
                  <a:extLst>
                    <a:ext uri="{9D8B030D-6E8A-4147-A177-3AD203B41FA5}">
                      <a16:colId xmlns="" xmlns:a16="http://schemas.microsoft.com/office/drawing/2014/main" val="20001"/>
                    </a:ext>
                  </a:extLst>
                </a:gridCol>
                <a:gridCol w="3702049">
                  <a:extLst>
                    <a:ext uri="{9D8B030D-6E8A-4147-A177-3AD203B41FA5}">
                      <a16:colId xmlns="" xmlns:a16="http://schemas.microsoft.com/office/drawing/2014/main" val="20002"/>
                    </a:ext>
                  </a:extLst>
                </a:gridCol>
              </a:tblGrid>
              <a:tr h="1125818">
                <a:tc>
                  <a:txBody>
                    <a:bodyPr/>
                    <a:lstStyle/>
                    <a:p>
                      <a:r>
                        <a:rPr lang="en-US" sz="2200" b="1" dirty="0" smtClean="0">
                          <a:solidFill>
                            <a:srgbClr val="FFFF00"/>
                          </a:solidFill>
                        </a:rPr>
                        <a:t>Definitions/Schedules</a:t>
                      </a:r>
                    </a:p>
                    <a:p>
                      <a:endParaRPr lang="en-US" sz="2000" dirty="0">
                        <a:solidFill>
                          <a:srgbClr val="FFFF00"/>
                        </a:solidFill>
                      </a:endParaRPr>
                    </a:p>
                  </a:txBody>
                  <a:tcPr/>
                </a:tc>
                <a:tc>
                  <a:txBody>
                    <a:bodyPr/>
                    <a:lstStyle/>
                    <a:p>
                      <a:r>
                        <a:rPr lang="en-US" sz="2400" dirty="0" smtClean="0">
                          <a:solidFill>
                            <a:srgbClr val="FFFF00"/>
                          </a:solidFill>
                        </a:rPr>
                        <a:t>Model GST Law</a:t>
                      </a:r>
                      <a:endParaRPr lang="en-US" sz="2400" dirty="0">
                        <a:solidFill>
                          <a:srgbClr val="FFFF00"/>
                        </a:solidFill>
                      </a:endParaRPr>
                    </a:p>
                  </a:txBody>
                  <a:tcPr/>
                </a:tc>
                <a:tc>
                  <a:txBody>
                    <a:bodyPr/>
                    <a:lstStyle/>
                    <a:p>
                      <a:r>
                        <a:rPr lang="en-US" sz="2400" b="1" dirty="0" smtClean="0">
                          <a:solidFill>
                            <a:srgbClr val="FFFF00"/>
                          </a:solidFill>
                        </a:rPr>
                        <a:t>CGST Act</a:t>
                      </a:r>
                      <a:endParaRPr lang="en-US" sz="2400" b="1" dirty="0">
                        <a:solidFill>
                          <a:srgbClr val="FFFF00"/>
                        </a:solidFill>
                      </a:endParaRPr>
                    </a:p>
                  </a:txBody>
                  <a:tcPr/>
                </a:tc>
                <a:extLst>
                  <a:ext uri="{0D108BD9-81ED-4DB2-BD59-A6C34878D82A}">
                    <a16:rowId xmlns="" xmlns:a16="http://schemas.microsoft.com/office/drawing/2014/main" val="10000"/>
                  </a:ext>
                </a:extLst>
              </a:tr>
              <a:tr h="1190150">
                <a:tc>
                  <a:txBody>
                    <a:bodyPr/>
                    <a:lstStyle/>
                    <a:p>
                      <a:r>
                        <a:rPr lang="en-US" sz="2200" b="1" dirty="0" smtClean="0">
                          <a:solidFill>
                            <a:srgbClr val="002060"/>
                          </a:solidFill>
                        </a:rPr>
                        <a:t>Meaning &amp; Scope of  ‘Supply’</a:t>
                      </a:r>
                      <a:endParaRPr lang="en-US" sz="2200" b="1" dirty="0">
                        <a:solidFill>
                          <a:srgbClr val="002060"/>
                        </a:solidFill>
                      </a:endParaRPr>
                    </a:p>
                  </a:txBody>
                  <a:tcPr/>
                </a:tc>
                <a:tc gridSpan="2">
                  <a:txBody>
                    <a:bodyPr/>
                    <a:lstStyle/>
                    <a:p>
                      <a:r>
                        <a:rPr lang="en-US" sz="2400" dirty="0" smtClean="0">
                          <a:solidFill>
                            <a:srgbClr val="002060"/>
                          </a:solidFill>
                        </a:rPr>
                        <a:t>                                            No change</a:t>
                      </a:r>
                      <a:endParaRPr lang="en-US" sz="2400" dirty="0">
                        <a:solidFill>
                          <a:srgbClr val="002060"/>
                        </a:solidFill>
                      </a:endParaRPr>
                    </a:p>
                    <a:p>
                      <a:endParaRPr lang="en-US" sz="2400" dirty="0" smtClean="0"/>
                    </a:p>
                    <a:p>
                      <a:endParaRPr lang="en-US" sz="2000" dirty="0"/>
                    </a:p>
                  </a:txBody>
                  <a:tcPr/>
                </a:tc>
                <a:tc hMerge="1">
                  <a:txBody>
                    <a:bodyPr/>
                    <a:lstStyle/>
                    <a:p>
                      <a:endParaRPr lang="en-US" sz="2000" dirty="0"/>
                    </a:p>
                  </a:txBody>
                  <a:tcPr/>
                </a:tc>
                <a:extLst>
                  <a:ext uri="{0D108BD9-81ED-4DB2-BD59-A6C34878D82A}">
                    <a16:rowId xmlns="" xmlns:a16="http://schemas.microsoft.com/office/drawing/2014/main" val="10001"/>
                  </a:ext>
                </a:extLst>
              </a:tr>
              <a:tr h="868925">
                <a:tc>
                  <a:txBody>
                    <a:bodyPr/>
                    <a:lstStyle/>
                    <a:p>
                      <a:r>
                        <a:rPr lang="en-US" sz="2200" b="1" dirty="0" smtClean="0">
                          <a:solidFill>
                            <a:srgbClr val="002060"/>
                          </a:solidFill>
                        </a:rPr>
                        <a:t>Schedule-I</a:t>
                      </a:r>
                      <a:endParaRPr lang="en-US" sz="2200" b="1" dirty="0">
                        <a:solidFill>
                          <a:srgbClr val="002060"/>
                        </a:solidFill>
                      </a:endParaRPr>
                    </a:p>
                  </a:txBody>
                  <a:tcPr/>
                </a:tc>
                <a:tc gridSpan="2">
                  <a:txBody>
                    <a:bodyPr/>
                    <a:lstStyle/>
                    <a:p>
                      <a:r>
                        <a:rPr lang="en-US" sz="2000" dirty="0" smtClean="0">
                          <a:solidFill>
                            <a:srgbClr val="002060"/>
                          </a:solidFill>
                        </a:rPr>
                        <a:t>This Schedule deals with the Activities which are to be treated as Supply even</a:t>
                      </a:r>
                      <a:r>
                        <a:rPr lang="en-US" sz="2000" baseline="0" dirty="0" smtClean="0">
                          <a:solidFill>
                            <a:srgbClr val="002060"/>
                          </a:solidFill>
                        </a:rPr>
                        <a:t> if made without consideration.</a:t>
                      </a:r>
                      <a:endParaRPr lang="en-US" dirty="0">
                        <a:solidFill>
                          <a:srgbClr val="002060"/>
                        </a:solidFill>
                      </a:endParaRPr>
                    </a:p>
                  </a:txBody>
                  <a:tcPr/>
                </a:tc>
                <a:tc hMerge="1">
                  <a:txBody>
                    <a:bodyPr/>
                    <a:lstStyle/>
                    <a:p>
                      <a:endParaRPr lang="en-US" dirty="0"/>
                    </a:p>
                  </a:txBody>
                  <a:tcPr/>
                </a:tc>
                <a:extLst>
                  <a:ext uri="{0D108BD9-81ED-4DB2-BD59-A6C34878D82A}">
                    <a16:rowId xmlns="" xmlns:a16="http://schemas.microsoft.com/office/drawing/2014/main" val="10002"/>
                  </a:ext>
                </a:extLst>
              </a:tr>
              <a:tr h="1196649">
                <a:tc>
                  <a:txBody>
                    <a:bodyPr/>
                    <a:lstStyle/>
                    <a:p>
                      <a:endParaRPr lang="en-US" dirty="0"/>
                    </a:p>
                  </a:txBody>
                  <a:tcPr/>
                </a:tc>
                <a:tc>
                  <a:txBody>
                    <a:bodyPr/>
                    <a:lstStyle/>
                    <a:p>
                      <a:r>
                        <a:rPr lang="en-US" sz="2000" dirty="0" smtClean="0">
                          <a:solidFill>
                            <a:srgbClr val="002060"/>
                          </a:solidFill>
                        </a:rPr>
                        <a:t>No provision for Gifts by employer to employee.</a:t>
                      </a:r>
                      <a:endParaRPr lang="en-US" sz="2000" dirty="0">
                        <a:solidFill>
                          <a:srgbClr val="002060"/>
                        </a:solidFill>
                      </a:endParaRPr>
                    </a:p>
                  </a:txBody>
                  <a:tcPr/>
                </a:tc>
                <a:tc>
                  <a:txBody>
                    <a:bodyPr/>
                    <a:lstStyle/>
                    <a:p>
                      <a:r>
                        <a:rPr lang="en-US" dirty="0" smtClean="0">
                          <a:solidFill>
                            <a:srgbClr val="002060"/>
                          </a:solidFill>
                        </a:rPr>
                        <a:t>Gifts, not exceeding 50,000/-</a:t>
                      </a:r>
                      <a:r>
                        <a:rPr lang="en-US" baseline="0" dirty="0" smtClean="0">
                          <a:solidFill>
                            <a:srgbClr val="002060"/>
                          </a:solidFill>
                        </a:rPr>
                        <a:t> in a FY,</a:t>
                      </a:r>
                      <a:r>
                        <a:rPr lang="en-US" dirty="0" smtClean="0">
                          <a:solidFill>
                            <a:srgbClr val="002060"/>
                          </a:solidFill>
                        </a:rPr>
                        <a:t> by </a:t>
                      </a:r>
                      <a:r>
                        <a:rPr lang="en-US" b="1" dirty="0" smtClean="0">
                          <a:solidFill>
                            <a:srgbClr val="002060"/>
                          </a:solidFill>
                        </a:rPr>
                        <a:t>an</a:t>
                      </a:r>
                      <a:r>
                        <a:rPr lang="en-US" dirty="0" smtClean="0">
                          <a:solidFill>
                            <a:srgbClr val="002060"/>
                          </a:solidFill>
                        </a:rPr>
                        <a:t> Employer to </a:t>
                      </a:r>
                      <a:r>
                        <a:rPr lang="en-US" b="1" dirty="0" smtClean="0">
                          <a:solidFill>
                            <a:srgbClr val="002060"/>
                          </a:solidFill>
                        </a:rPr>
                        <a:t>an</a:t>
                      </a:r>
                      <a:r>
                        <a:rPr lang="en-US" dirty="0" smtClean="0">
                          <a:solidFill>
                            <a:srgbClr val="002060"/>
                          </a:solidFill>
                        </a:rPr>
                        <a:t> Employee </a:t>
                      </a:r>
                      <a:r>
                        <a:rPr lang="en-US" b="1" u="sng" dirty="0" smtClean="0">
                          <a:solidFill>
                            <a:srgbClr val="002060"/>
                          </a:solidFill>
                        </a:rPr>
                        <a:t>shall not be treated as </a:t>
                      </a:r>
                      <a:r>
                        <a:rPr lang="en-US" dirty="0" smtClean="0">
                          <a:solidFill>
                            <a:srgbClr val="002060"/>
                          </a:solidFill>
                        </a:rPr>
                        <a:t>‘Supply’.</a:t>
                      </a:r>
                      <a:endParaRPr lang="en-US" dirty="0">
                        <a:solidFill>
                          <a:srgbClr val="002060"/>
                        </a:solidFill>
                      </a:endParaRPr>
                    </a:p>
                  </a:txBody>
                  <a:tcPr/>
                </a:tc>
                <a:extLst>
                  <a:ext uri="{0D108BD9-81ED-4DB2-BD59-A6C34878D82A}">
                    <a16:rowId xmlns="" xmlns:a16="http://schemas.microsoft.com/office/drawing/2014/main" val="10003"/>
                  </a:ext>
                </a:extLst>
              </a:tr>
              <a:tr h="1432780">
                <a:tc gridSpan="3">
                  <a:txBody>
                    <a:bodyPr/>
                    <a:lstStyle/>
                    <a:p>
                      <a:r>
                        <a:rPr lang="en-US" sz="2000" dirty="0" smtClean="0">
                          <a:solidFill>
                            <a:srgbClr val="002060"/>
                          </a:solidFill>
                        </a:rPr>
                        <a:t>Note:- This limit of Rs.50,000/- shall be available for each employee i.e. if an employer gifts goods  worth Rs.5,00,000/-,</a:t>
                      </a:r>
                      <a:r>
                        <a:rPr lang="en-US" sz="2000" baseline="0" dirty="0" smtClean="0">
                          <a:solidFill>
                            <a:srgbClr val="002060"/>
                          </a:solidFill>
                        </a:rPr>
                        <a:t> in a FY, to 10 employees i.e.Rs.50,000/-worth of goods each, then the same will not be treated as supply. Gifts more than this limit shall be treated as supply w/o consideration between related persons.</a:t>
                      </a:r>
                      <a:endParaRPr lang="en-US" sz="2000" dirty="0">
                        <a:solidFill>
                          <a:srgbClr val="002060"/>
                        </a:solidFill>
                      </a:endParaRPr>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651133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solidFill>
                  <a:schemeClr val="tx2"/>
                </a:solidFill>
              </a:rPr>
              <a:t> </a:t>
            </a:r>
            <a:r>
              <a:rPr lang="en-US" altLang="en-US" b="1" dirty="0" err="1" smtClean="0">
                <a:solidFill>
                  <a:schemeClr val="tx2"/>
                </a:solidFill>
              </a:rPr>
              <a:t>Contd</a:t>
            </a:r>
            <a:r>
              <a:rPr lang="en-US" altLang="en-US" b="1" dirty="0" smtClean="0">
                <a:solidFill>
                  <a:schemeClr val="tx2"/>
                </a:solidFill>
              </a:rPr>
              <a:t>……</a:t>
            </a:r>
            <a:endParaRPr lang="en-US" dirty="0"/>
          </a:p>
        </p:txBody>
      </p:sp>
      <p:graphicFrame>
        <p:nvGraphicFramePr>
          <p:cNvPr id="5" name="Content Placeholder 4"/>
          <p:cNvGraphicFramePr>
            <a:graphicFrameLocks noGrp="1"/>
          </p:cNvGraphicFramePr>
          <p:nvPr>
            <p:ph idx="1"/>
          </p:nvPr>
        </p:nvGraphicFramePr>
        <p:xfrm>
          <a:off x="228600" y="1295400"/>
          <a:ext cx="8686800" cy="5334000"/>
        </p:xfrm>
        <a:graphic>
          <a:graphicData uri="http://schemas.openxmlformats.org/drawingml/2006/table">
            <a:tbl>
              <a:tblPr firstRow="1" bandRow="1">
                <a:tableStyleId>{5C22544A-7EE6-4342-B048-85BDC9FD1C3A}</a:tableStyleId>
              </a:tblPr>
              <a:tblGrid>
                <a:gridCol w="1447800">
                  <a:extLst>
                    <a:ext uri="{9D8B030D-6E8A-4147-A177-3AD203B41FA5}">
                      <a16:colId xmlns="" xmlns:a16="http://schemas.microsoft.com/office/drawing/2014/main" val="20000"/>
                    </a:ext>
                  </a:extLst>
                </a:gridCol>
                <a:gridCol w="3505200">
                  <a:extLst>
                    <a:ext uri="{9D8B030D-6E8A-4147-A177-3AD203B41FA5}">
                      <a16:colId xmlns="" xmlns:a16="http://schemas.microsoft.com/office/drawing/2014/main" val="20001"/>
                    </a:ext>
                  </a:extLst>
                </a:gridCol>
                <a:gridCol w="3733800">
                  <a:extLst>
                    <a:ext uri="{9D8B030D-6E8A-4147-A177-3AD203B41FA5}">
                      <a16:colId xmlns="" xmlns:a16="http://schemas.microsoft.com/office/drawing/2014/main" val="20002"/>
                    </a:ext>
                  </a:extLst>
                </a:gridCol>
              </a:tblGrid>
              <a:tr h="1333500">
                <a:tc>
                  <a:txBody>
                    <a:bodyPr/>
                    <a:lstStyle/>
                    <a:p>
                      <a:r>
                        <a:rPr lang="en-US" sz="2200" b="1" dirty="0" smtClean="0"/>
                        <a:t>Schedule II</a:t>
                      </a:r>
                      <a:endParaRPr lang="en-US" sz="2200" b="1" dirty="0"/>
                    </a:p>
                  </a:txBody>
                  <a:tcPr/>
                </a:tc>
                <a:tc>
                  <a:txBody>
                    <a:bodyPr/>
                    <a:lstStyle/>
                    <a:p>
                      <a:r>
                        <a:rPr lang="en-US" sz="2200" b="0" dirty="0" smtClean="0"/>
                        <a:t>Works Contract is treated as supply of Service</a:t>
                      </a:r>
                      <a:endParaRPr lang="en-US" sz="2200" b="0" dirty="0"/>
                    </a:p>
                  </a:txBody>
                  <a:tcPr/>
                </a:tc>
                <a:tc>
                  <a:txBody>
                    <a:bodyPr/>
                    <a:lstStyle/>
                    <a:p>
                      <a:r>
                        <a:rPr lang="en-US" sz="2200" b="0" dirty="0" smtClean="0"/>
                        <a:t>Treated as Composite supply  </a:t>
                      </a:r>
                      <a:endParaRPr lang="en-US" sz="2200" b="0" dirty="0"/>
                    </a:p>
                  </a:txBody>
                  <a:tcPr/>
                </a:tc>
                <a:extLst>
                  <a:ext uri="{0D108BD9-81ED-4DB2-BD59-A6C34878D82A}">
                    <a16:rowId xmlns="" xmlns:a16="http://schemas.microsoft.com/office/drawing/2014/main" val="10000"/>
                  </a:ext>
                </a:extLst>
              </a:tr>
              <a:tr h="1333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Schedule II</a:t>
                      </a:r>
                    </a:p>
                    <a:p>
                      <a:endParaRPr lang="en-US" dirty="0">
                        <a:solidFill>
                          <a:srgbClr val="0070C0"/>
                        </a:solidFill>
                      </a:endParaRPr>
                    </a:p>
                  </a:txBody>
                  <a:tcPr/>
                </a:tc>
                <a:tc>
                  <a:txBody>
                    <a:bodyPr/>
                    <a:lstStyle/>
                    <a:p>
                      <a:r>
                        <a:rPr lang="en-US" sz="2200" b="0" dirty="0" smtClean="0">
                          <a:solidFill>
                            <a:srgbClr val="002060"/>
                          </a:solidFill>
                        </a:rPr>
                        <a:t>Supply of</a:t>
                      </a:r>
                      <a:r>
                        <a:rPr lang="en-US" sz="2200" b="0" baseline="0" dirty="0" smtClean="0">
                          <a:solidFill>
                            <a:srgbClr val="002060"/>
                          </a:solidFill>
                        </a:rPr>
                        <a:t> goods by way of or as a part of any service was treated as supply of service</a:t>
                      </a:r>
                      <a:endParaRPr lang="en-US" sz="2200" b="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002060"/>
                          </a:solidFill>
                        </a:rPr>
                        <a:t>Treated as Composite supply</a:t>
                      </a:r>
                    </a:p>
                    <a:p>
                      <a:endParaRPr lang="en-US" sz="2200" b="0" dirty="0"/>
                    </a:p>
                  </a:txBody>
                  <a:tcPr/>
                </a:tc>
                <a:extLst>
                  <a:ext uri="{0D108BD9-81ED-4DB2-BD59-A6C34878D82A}">
                    <a16:rowId xmlns="" xmlns:a16="http://schemas.microsoft.com/office/drawing/2014/main" val="10001"/>
                  </a:ext>
                </a:extLst>
              </a:tr>
              <a:tr h="1333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Schedule II</a:t>
                      </a:r>
                    </a:p>
                    <a:p>
                      <a:endParaRPr lang="en-US" dirty="0"/>
                    </a:p>
                  </a:txBody>
                  <a:tcPr/>
                </a:tc>
                <a:tc>
                  <a:txBody>
                    <a:bodyPr/>
                    <a:lstStyle/>
                    <a:p>
                      <a:r>
                        <a:rPr lang="en-US" sz="2200" dirty="0" smtClean="0">
                          <a:solidFill>
                            <a:srgbClr val="002060"/>
                          </a:solidFill>
                        </a:rPr>
                        <a:t>Works Contract including supply of goods involved in execution of works contract</a:t>
                      </a:r>
                      <a:endParaRPr lang="en-US" sz="220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002060"/>
                          </a:solidFill>
                        </a:rPr>
                        <a:t>Treated as Composite supply</a:t>
                      </a:r>
                    </a:p>
                    <a:p>
                      <a:endParaRPr lang="en-US" dirty="0"/>
                    </a:p>
                  </a:txBody>
                  <a:tcPr/>
                </a:tc>
                <a:extLst>
                  <a:ext uri="{0D108BD9-81ED-4DB2-BD59-A6C34878D82A}">
                    <a16:rowId xmlns="" xmlns:a16="http://schemas.microsoft.com/office/drawing/2014/main" val="10002"/>
                  </a:ext>
                </a:extLst>
              </a:tr>
              <a:tr h="133350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24E46BEC-6E5E-479C-8D24-A4952787BCBF}" type="slidenum">
              <a:rPr lang="en-GB" smtClean="0">
                <a:solidFill>
                  <a:prstClr val="black">
                    <a:tint val="75000"/>
                  </a:prstClr>
                </a:solidFill>
              </a:rPr>
              <a:pPr/>
              <a:t>22</a:t>
            </a:fld>
            <a:endParaRPr lang="en-GB" dirty="0">
              <a:solidFill>
                <a:prstClr val="black">
                  <a:tint val="75000"/>
                </a:prst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Contd.</a:t>
            </a:r>
            <a:endParaRPr lang="en-US" dirty="0">
              <a:solidFill>
                <a:schemeClr val="accent1">
                  <a:lumMod val="75000"/>
                </a:schemeClr>
              </a:solidFill>
            </a:endParaRPr>
          </a:p>
        </p:txBody>
      </p:sp>
      <p:graphicFrame>
        <p:nvGraphicFramePr>
          <p:cNvPr id="5" name="Content Placeholder 4"/>
          <p:cNvGraphicFramePr>
            <a:graphicFrameLocks noGrp="1"/>
          </p:cNvGraphicFramePr>
          <p:nvPr>
            <p:ph idx="1"/>
          </p:nvPr>
        </p:nvGraphicFramePr>
        <p:xfrm>
          <a:off x="228600" y="1295401"/>
          <a:ext cx="8763000" cy="5590032"/>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xmlns="" val="20000"/>
                    </a:ext>
                  </a:extLst>
                </a:gridCol>
                <a:gridCol w="2971800">
                  <a:extLst>
                    <a:ext uri="{9D8B030D-6E8A-4147-A177-3AD203B41FA5}">
                      <a16:colId xmlns:a16="http://schemas.microsoft.com/office/drawing/2014/main" xmlns="" val="20001"/>
                    </a:ext>
                  </a:extLst>
                </a:gridCol>
                <a:gridCol w="4191000">
                  <a:extLst>
                    <a:ext uri="{9D8B030D-6E8A-4147-A177-3AD203B41FA5}">
                      <a16:colId xmlns:a16="http://schemas.microsoft.com/office/drawing/2014/main" xmlns="" val="20002"/>
                    </a:ext>
                  </a:extLst>
                </a:gridCol>
              </a:tblGrid>
              <a:tr h="1904999">
                <a:tc>
                  <a:txBody>
                    <a:bodyPr/>
                    <a:lstStyle/>
                    <a:p>
                      <a:r>
                        <a:rPr lang="en-US" sz="2200" dirty="0" smtClean="0"/>
                        <a:t>Schedule III</a:t>
                      </a:r>
                      <a:endParaRPr lang="en-US" sz="2200" dirty="0"/>
                    </a:p>
                  </a:txBody>
                  <a:tcPr/>
                </a:tc>
                <a:tc>
                  <a:txBody>
                    <a:bodyPr/>
                    <a:lstStyle/>
                    <a:p>
                      <a:r>
                        <a:rPr lang="en-US" sz="2200" b="0" dirty="0" smtClean="0"/>
                        <a:t>Actionable</a:t>
                      </a:r>
                      <a:r>
                        <a:rPr lang="en-US" sz="2200" b="0" baseline="0" dirty="0" smtClean="0"/>
                        <a:t> Claims were not excluded from supply goods or service</a:t>
                      </a:r>
                      <a:endParaRPr lang="en-US" sz="22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t>Actionable</a:t>
                      </a:r>
                      <a:r>
                        <a:rPr lang="en-US" sz="2200" b="0" baseline="0" dirty="0" smtClean="0"/>
                        <a:t> Claims are treated as neither supply  of goods nor  supply of service even though the same are included in definition of goods</a:t>
                      </a:r>
                      <a:endParaRPr lang="en-US" sz="2200" b="0" dirty="0" smtClean="0"/>
                    </a:p>
                    <a:p>
                      <a:endParaRPr lang="en-US" dirty="0"/>
                    </a:p>
                  </a:txBody>
                  <a:tcPr/>
                </a:tc>
                <a:extLst>
                  <a:ext uri="{0D108BD9-81ED-4DB2-BD59-A6C34878D82A}">
                    <a16:rowId xmlns:a16="http://schemas.microsoft.com/office/drawing/2014/main" xmlns="" val="10000"/>
                  </a:ext>
                </a:extLst>
              </a:tr>
              <a:tr h="16916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smtClean="0">
                          <a:solidFill>
                            <a:srgbClr val="002060"/>
                          </a:solidFill>
                        </a:rPr>
                        <a:t>Schedule III</a:t>
                      </a:r>
                    </a:p>
                    <a:p>
                      <a:endParaRPr lang="en-US" dirty="0"/>
                    </a:p>
                  </a:txBody>
                  <a:tcPr/>
                </a:tc>
                <a:tc>
                  <a:txBody>
                    <a:bodyPr/>
                    <a:lstStyle/>
                    <a:p>
                      <a:r>
                        <a:rPr lang="en-US" sz="2200" dirty="0" smtClean="0">
                          <a:solidFill>
                            <a:srgbClr val="002060"/>
                          </a:solidFill>
                        </a:rPr>
                        <a:t>Sale of land and sale of building not excluded </a:t>
                      </a:r>
                      <a:r>
                        <a:rPr lang="en-US" sz="2200" b="0" baseline="0" dirty="0" smtClean="0">
                          <a:solidFill>
                            <a:srgbClr val="002060"/>
                          </a:solidFill>
                        </a:rPr>
                        <a:t>from supply of goods or supply of service</a:t>
                      </a:r>
                      <a:r>
                        <a:rPr lang="en-US" sz="2200" dirty="0" smtClean="0">
                          <a:solidFill>
                            <a:srgbClr val="002060"/>
                          </a:solidFill>
                        </a:rPr>
                        <a:t> </a:t>
                      </a:r>
                      <a:endParaRPr lang="en-US" sz="220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rgbClr val="002060"/>
                          </a:solidFill>
                        </a:rPr>
                        <a:t>Sale of land and sale of building </a:t>
                      </a:r>
                      <a:r>
                        <a:rPr lang="en-US" sz="2200" b="0" baseline="0" dirty="0" smtClean="0">
                          <a:solidFill>
                            <a:srgbClr val="002060"/>
                          </a:solidFill>
                        </a:rPr>
                        <a:t>are treated as neither supply  of goods nor  supply of service</a:t>
                      </a:r>
                      <a:endParaRPr lang="en-US" sz="2200" b="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200" dirty="0" smtClean="0">
                        <a:solidFill>
                          <a:srgbClr val="002060"/>
                        </a:solidFill>
                      </a:endParaRPr>
                    </a:p>
                    <a:p>
                      <a:endParaRPr lang="en-US" sz="2200" dirty="0">
                        <a:solidFill>
                          <a:srgbClr val="002060"/>
                        </a:solidFill>
                      </a:endParaRPr>
                    </a:p>
                  </a:txBody>
                  <a:tcPr/>
                </a:tc>
                <a:extLst>
                  <a:ext uri="{0D108BD9-81ED-4DB2-BD59-A6C34878D82A}">
                    <a16:rowId xmlns:a16="http://schemas.microsoft.com/office/drawing/2014/main" xmlns="" val="10001"/>
                  </a:ext>
                </a:extLst>
              </a:tr>
              <a:tr h="1780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smtClean="0">
                          <a:solidFill>
                            <a:srgbClr val="002060"/>
                          </a:solidFill>
                        </a:rPr>
                        <a:t>Schedule III</a:t>
                      </a:r>
                    </a:p>
                    <a:p>
                      <a:endParaRPr lang="en-US" sz="2200" dirty="0" smtClean="0"/>
                    </a:p>
                    <a:p>
                      <a:endParaRPr lang="en-US" sz="2200" dirty="0"/>
                    </a:p>
                  </a:txBody>
                  <a:tcPr/>
                </a:tc>
                <a:tc>
                  <a:txBody>
                    <a:bodyPr/>
                    <a:lstStyle/>
                    <a:p>
                      <a:r>
                        <a:rPr lang="en-US" sz="2200" dirty="0" smtClean="0">
                          <a:solidFill>
                            <a:srgbClr val="002060"/>
                          </a:solidFill>
                        </a:rPr>
                        <a:t>Services by Foreign diplomatic mission  or any agency of UN was</a:t>
                      </a:r>
                      <a:r>
                        <a:rPr lang="en-US" sz="2200" baseline="0" dirty="0" smtClean="0">
                          <a:solidFill>
                            <a:srgbClr val="002060"/>
                          </a:solidFill>
                        </a:rPr>
                        <a:t> listed in this schedule</a:t>
                      </a:r>
                      <a:endParaRPr lang="en-US" sz="220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rPr>
                        <a:t>Services by Foreign diplomatic mission  or any agency of UN are not </a:t>
                      </a:r>
                      <a:r>
                        <a:rPr lang="en-US" sz="2000" baseline="0" dirty="0" smtClean="0">
                          <a:solidFill>
                            <a:srgbClr val="002060"/>
                          </a:solidFill>
                        </a:rPr>
                        <a:t>listed—means the same shall be taxable unless specifically exempted.</a:t>
                      </a:r>
                      <a:endParaRPr lang="en-US" sz="2000" dirty="0" smtClean="0">
                        <a:solidFill>
                          <a:srgbClr val="002060"/>
                        </a:solidFill>
                      </a:endParaRPr>
                    </a:p>
                    <a:p>
                      <a:endParaRPr lang="en-US" sz="2200" dirty="0">
                        <a:solidFill>
                          <a:srgbClr val="002060"/>
                        </a:solidFill>
                      </a:endParaRPr>
                    </a:p>
                  </a:txBody>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2"/>
          </p:nvPr>
        </p:nvSpPr>
        <p:spPr/>
        <p:txBody>
          <a:bodyPr/>
          <a:lstStyle/>
          <a:p>
            <a:fld id="{24E46BEC-6E5E-479C-8D24-A4952787BCBF}" type="slidenum">
              <a:rPr lang="en-GB" smtClean="0">
                <a:solidFill>
                  <a:prstClr val="black">
                    <a:tint val="75000"/>
                  </a:prstClr>
                </a:solidFill>
              </a:rPr>
              <a:pPr/>
              <a:t>23</a:t>
            </a:fld>
            <a:endParaRPr lang="en-GB" dirty="0">
              <a:solidFill>
                <a:prstClr val="black">
                  <a:tint val="75000"/>
                </a:prst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Changes in IGST Act</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382000" cy="5105400"/>
          </a:xfrm>
        </p:spPr>
        <p:txBody>
          <a:bodyPr>
            <a:normAutofit/>
          </a:bodyPr>
          <a:lstStyle/>
          <a:p>
            <a:pPr algn="just"/>
            <a:r>
              <a:rPr lang="en-US" dirty="0" smtClean="0">
                <a:solidFill>
                  <a:srgbClr val="002060"/>
                </a:solidFill>
              </a:rPr>
              <a:t>Section 7 and 8 are added to specifically define nature of supply of goods or services i.e. whether it is Inter-state or Intra-state.</a:t>
            </a:r>
          </a:p>
          <a:p>
            <a:pPr algn="just"/>
            <a:r>
              <a:rPr lang="en-US" dirty="0" smtClean="0">
                <a:solidFill>
                  <a:srgbClr val="002060"/>
                </a:solidFill>
              </a:rPr>
              <a:t>A significant addition is about supply to non-resident tourist i.e. a person not normally resident in India and who enters India for a stay of not more than six months. These supplies shall be treated as Inter-state supplies and IGST paid is refundable if the goods are taken out of India by him.[Section 8(1)(iii) &amp; 15 of IGST Act].</a:t>
            </a:r>
          </a:p>
        </p:txBody>
      </p:sp>
      <p:sp>
        <p:nvSpPr>
          <p:cNvPr id="4" name="Slide Number Placeholder 3"/>
          <p:cNvSpPr>
            <a:spLocks noGrp="1"/>
          </p:cNvSpPr>
          <p:nvPr>
            <p:ph type="sldNum" sz="quarter" idx="12"/>
          </p:nvPr>
        </p:nvSpPr>
        <p:spPr/>
        <p:txBody>
          <a:bodyPr/>
          <a:lstStyle/>
          <a:p>
            <a:fld id="{24E46BEC-6E5E-479C-8D24-A4952787BCBF}" type="slidenum">
              <a:rPr lang="en-GB" smtClean="0">
                <a:solidFill>
                  <a:prstClr val="black">
                    <a:tint val="75000"/>
                  </a:prstClr>
                </a:solidFill>
              </a:rPr>
              <a:pPr/>
              <a:t>24</a:t>
            </a:fld>
            <a:endParaRPr lang="en-GB" dirty="0">
              <a:solidFill>
                <a:prstClr val="black">
                  <a:tint val="75000"/>
                </a:prst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75000"/>
                  </a:schemeClr>
                </a:solidFill>
              </a:rPr>
              <a:t>Contd</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229600" cy="5105400"/>
          </a:xfrm>
        </p:spPr>
        <p:txBody>
          <a:bodyPr/>
          <a:lstStyle/>
          <a:p>
            <a:pPr algn="just"/>
            <a:r>
              <a:rPr lang="en-US" dirty="0" smtClean="0">
                <a:solidFill>
                  <a:srgbClr val="002060"/>
                </a:solidFill>
              </a:rPr>
              <a:t>Section 9 is added to specifically cover Supplies in Territorial waters. It stipulates that if location of supplier or place of supply is in Territorial waters then the location of supplier or place of supply shall be the coastal state or UT nearest to the base line.</a:t>
            </a:r>
          </a:p>
          <a:p>
            <a:endParaRPr lang="en-US" dirty="0"/>
          </a:p>
        </p:txBody>
      </p:sp>
      <p:sp>
        <p:nvSpPr>
          <p:cNvPr id="4" name="Slide Number Placeholder 3"/>
          <p:cNvSpPr>
            <a:spLocks noGrp="1"/>
          </p:cNvSpPr>
          <p:nvPr>
            <p:ph type="sldNum" sz="quarter" idx="12"/>
          </p:nvPr>
        </p:nvSpPr>
        <p:spPr/>
        <p:txBody>
          <a:bodyPr/>
          <a:lstStyle/>
          <a:p>
            <a:fld id="{24E46BEC-6E5E-479C-8D24-A4952787BCBF}" type="slidenum">
              <a:rPr lang="en-GB" smtClean="0">
                <a:solidFill>
                  <a:prstClr val="black">
                    <a:tint val="75000"/>
                  </a:prstClr>
                </a:solidFill>
              </a:rPr>
              <a:pPr/>
              <a:t>25</a:t>
            </a:fld>
            <a:endParaRPr lang="en-GB" dirty="0">
              <a:solidFill>
                <a:prstClr val="black">
                  <a:tint val="75000"/>
                </a:prst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AppData\Local\Microsoft\Windows\INetCache\IE\QFZSZ0P5\Thank-you-pinned-note[1].png"/>
          <p:cNvPicPr>
            <a:picLocks noChangeAspect="1" noChangeArrowheads="1"/>
          </p:cNvPicPr>
          <p:nvPr/>
        </p:nvPicPr>
        <p:blipFill>
          <a:blip r:embed="rId2" cstate="print"/>
          <a:srcRect/>
          <a:stretch>
            <a:fillRect/>
          </a:stretch>
        </p:blipFill>
        <p:spPr bwMode="auto">
          <a:xfrm>
            <a:off x="1043608" y="659256"/>
            <a:ext cx="7920880" cy="5756997"/>
          </a:xfrm>
          <a:prstGeom prst="rect">
            <a:avLst/>
          </a:prstGeom>
          <a:noFill/>
        </p:spPr>
      </p:pic>
      <p:sp>
        <p:nvSpPr>
          <p:cNvPr id="2" name="AutoShape 2" descr="Image result for email id shapes"/>
          <p:cNvSpPr>
            <a:spLocks noChangeAspect="1" noChangeArrowheads="1"/>
          </p:cNvSpPr>
          <p:nvPr/>
        </p:nvSpPr>
        <p:spPr bwMode="auto">
          <a:xfrm>
            <a:off x="-1143000" y="6416253"/>
            <a:ext cx="11430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Tree>
    <p:extLst>
      <p:ext uri="{BB962C8B-B14F-4D97-AF65-F5344CB8AC3E}">
        <p14:creationId xmlns:p14="http://schemas.microsoft.com/office/powerpoint/2010/main" val="2693815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57256" cy="936104"/>
          </a:xfrm>
          <a:solidFill>
            <a:schemeClr val="bg1"/>
          </a:solidFill>
        </p:spPr>
        <p:txBody>
          <a:bodyPr>
            <a:normAutofit/>
          </a:bodyPr>
          <a:lstStyle/>
          <a:p>
            <a:pPr>
              <a:lnSpc>
                <a:spcPts val="3000"/>
              </a:lnSpc>
            </a:pPr>
            <a:r>
              <a:rPr lang="en-GB" sz="3600" b="1" dirty="0" smtClean="0">
                <a:solidFill>
                  <a:schemeClr val="tx2"/>
                </a:solidFill>
                <a:latin typeface="+mn-lt"/>
              </a:rPr>
              <a:t>Supply- </a:t>
            </a:r>
            <a:r>
              <a:rPr lang="en-GB" sz="3600" b="1" dirty="0">
                <a:solidFill>
                  <a:schemeClr val="tx2"/>
                </a:solidFill>
                <a:latin typeface="+mn-lt"/>
              </a:rPr>
              <a:t>Basics</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3</a:t>
            </a:fld>
            <a:endParaRPr lang="en-GB" sz="1400" b="1" spc="600" dirty="0">
              <a:solidFill>
                <a:schemeClr val="bg1"/>
              </a:solidFill>
            </a:endParaRPr>
          </a:p>
        </p:txBody>
      </p:sp>
      <p:sp>
        <p:nvSpPr>
          <p:cNvPr id="6" name="Content Placeholder 5"/>
          <p:cNvSpPr>
            <a:spLocks noGrp="1"/>
          </p:cNvSpPr>
          <p:nvPr>
            <p:ph idx="1"/>
          </p:nvPr>
        </p:nvSpPr>
        <p:spPr>
          <a:xfrm>
            <a:off x="107504" y="1600200"/>
            <a:ext cx="8928992" cy="5029200"/>
          </a:xfrm>
        </p:spPr>
        <p:txBody>
          <a:bodyPr/>
          <a:lstStyle/>
          <a:p>
            <a:pPr marL="0" indent="0">
              <a:spcAft>
                <a:spcPts val="600"/>
              </a:spcAft>
              <a:buNone/>
            </a:pPr>
            <a:endParaRPr lang="en-US" altLang="en-US" dirty="0" smtClean="0">
              <a:solidFill>
                <a:srgbClr val="002060"/>
              </a:solidFill>
              <a:cs typeface="Andalus" pitchFamily="18" charset="-78"/>
            </a:endParaRPr>
          </a:p>
          <a:p>
            <a:pPr marL="0" indent="0">
              <a:buNone/>
            </a:pPr>
            <a:endParaRPr lang="en-IN" dirty="0"/>
          </a:p>
        </p:txBody>
      </p:sp>
      <p:sp>
        <p:nvSpPr>
          <p:cNvPr id="8" name="Oval 7"/>
          <p:cNvSpPr/>
          <p:nvPr/>
        </p:nvSpPr>
        <p:spPr>
          <a:xfrm>
            <a:off x="3568076" y="3513202"/>
            <a:ext cx="2080986" cy="1124857"/>
          </a:xfrm>
          <a:prstGeom prst="ellipse">
            <a:avLst/>
          </a:prstGeom>
          <a:solidFill>
            <a:schemeClr val="accent1"/>
          </a:solidFill>
          <a:scene3d>
            <a:camera prst="orthographicFront"/>
            <a:lightRig rig="threePt" dir="t"/>
          </a:scene3d>
          <a:sp3d>
            <a:bevelT w="190500" h="127000" prst="angle"/>
            <a:bevelB h="825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2000" b="1" dirty="0">
                <a:solidFill>
                  <a:schemeClr val="bg1"/>
                </a:solidFill>
                <a:cs typeface="Andalus" panose="02020603050405020304" pitchFamily="18" charset="-78"/>
              </a:rPr>
              <a:t>S U P P L Y</a:t>
            </a:r>
            <a:endParaRPr lang="en-US" sz="2000" b="1" dirty="0">
              <a:solidFill>
                <a:schemeClr val="bg1"/>
              </a:solidFill>
              <a:cs typeface="Andalus" panose="02020603050405020304" pitchFamily="18" charset="-78"/>
            </a:endParaRPr>
          </a:p>
        </p:txBody>
      </p:sp>
      <p:sp>
        <p:nvSpPr>
          <p:cNvPr id="9" name="Oval 8"/>
          <p:cNvSpPr/>
          <p:nvPr/>
        </p:nvSpPr>
        <p:spPr>
          <a:xfrm>
            <a:off x="3409061" y="1438280"/>
            <a:ext cx="2362200"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Supply of </a:t>
            </a:r>
            <a:r>
              <a:rPr lang="en-GB" sz="2000" b="1" dirty="0" smtClean="0">
                <a:solidFill>
                  <a:srgbClr val="002060"/>
                </a:solidFill>
                <a:cs typeface="Andalus" panose="02020603050405020304" pitchFamily="18" charset="-78"/>
              </a:rPr>
              <a:t>Goods  or Services</a:t>
            </a:r>
            <a:endParaRPr lang="en-US" sz="2000" b="1" dirty="0">
              <a:solidFill>
                <a:srgbClr val="002060"/>
              </a:solidFill>
              <a:cs typeface="Andalus" panose="02020603050405020304" pitchFamily="18" charset="-78"/>
            </a:endParaRPr>
          </a:p>
        </p:txBody>
      </p:sp>
      <p:cxnSp>
        <p:nvCxnSpPr>
          <p:cNvPr id="15" name="Straight Arrow Connector 14"/>
          <p:cNvCxnSpPr/>
          <p:nvPr/>
        </p:nvCxnSpPr>
        <p:spPr>
          <a:xfrm>
            <a:off x="4568298" y="2834371"/>
            <a:ext cx="3703" cy="670829"/>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572000" y="4657972"/>
            <a:ext cx="0" cy="575337"/>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861432" y="3208578"/>
            <a:ext cx="941086" cy="488601"/>
          </a:xfrm>
          <a:prstGeom prst="straightConnector1">
            <a:avLst/>
          </a:prstGeom>
          <a:ln w="25400">
            <a:solidFill>
              <a:schemeClr val="accent1"/>
            </a:solidFill>
            <a:tailEnd type="arrow"/>
          </a:ln>
          <a:scene3d>
            <a:camera prst="orthographicFront"/>
            <a:lightRig rig="threePt" dir="t"/>
          </a:scene3d>
          <a:sp3d>
            <a:bevelT w="127000" h="190500" prst="angle"/>
          </a:sp3d>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486400" y="3170270"/>
            <a:ext cx="838114" cy="571955"/>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921405" y="4266924"/>
            <a:ext cx="686830" cy="391048"/>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5629086" y="4230899"/>
            <a:ext cx="695428" cy="407160"/>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651800" y="4230899"/>
            <a:ext cx="2393156"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Taxable Person</a:t>
            </a:r>
            <a:endParaRPr lang="en-US" sz="2000" b="1" dirty="0">
              <a:solidFill>
                <a:srgbClr val="002060"/>
              </a:solidFill>
              <a:cs typeface="Andalus" panose="02020603050405020304" pitchFamily="18" charset="-78"/>
            </a:endParaRPr>
          </a:p>
        </p:txBody>
      </p:sp>
      <p:sp>
        <p:nvSpPr>
          <p:cNvPr id="22" name="Oval 21"/>
          <p:cNvSpPr/>
          <p:nvPr/>
        </p:nvSpPr>
        <p:spPr>
          <a:xfrm>
            <a:off x="3371720" y="5242891"/>
            <a:ext cx="2495680"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smtClean="0">
                <a:solidFill>
                  <a:srgbClr val="002060"/>
                </a:solidFill>
                <a:cs typeface="Andalus" panose="02020603050405020304" pitchFamily="18" charset="-78"/>
              </a:rPr>
              <a:t>In the course or furtherance of business</a:t>
            </a:r>
            <a:endParaRPr lang="en-US" sz="2000" b="1" dirty="0">
              <a:solidFill>
                <a:srgbClr val="002060"/>
              </a:solidFill>
              <a:cs typeface="Andalus" panose="02020603050405020304" pitchFamily="18" charset="-78"/>
            </a:endParaRPr>
          </a:p>
        </p:txBody>
      </p:sp>
      <p:sp>
        <p:nvSpPr>
          <p:cNvPr id="23" name="Oval 22"/>
          <p:cNvSpPr/>
          <p:nvPr/>
        </p:nvSpPr>
        <p:spPr>
          <a:xfrm>
            <a:off x="6172182" y="4247594"/>
            <a:ext cx="2393156"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smtClean="0">
                <a:solidFill>
                  <a:srgbClr val="002060"/>
                </a:solidFill>
                <a:cs typeface="Andalus" panose="02020603050405020304" pitchFamily="18" charset="-78"/>
              </a:rPr>
              <a:t>Consideration</a:t>
            </a:r>
            <a:endParaRPr lang="en-US" sz="2000" b="1" dirty="0">
              <a:solidFill>
                <a:srgbClr val="002060"/>
              </a:solidFill>
              <a:cs typeface="Andalus" panose="02020603050405020304" pitchFamily="18" charset="-78"/>
            </a:endParaRPr>
          </a:p>
        </p:txBody>
      </p:sp>
      <p:sp>
        <p:nvSpPr>
          <p:cNvPr id="24" name="Oval 23"/>
          <p:cNvSpPr/>
          <p:nvPr/>
        </p:nvSpPr>
        <p:spPr>
          <a:xfrm>
            <a:off x="694886" y="2346134"/>
            <a:ext cx="2393156"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Taxable Supply</a:t>
            </a:r>
            <a:endParaRPr lang="en-US" sz="2000" b="1" dirty="0">
              <a:solidFill>
                <a:srgbClr val="002060"/>
              </a:solidFill>
              <a:cs typeface="Andalus" panose="02020603050405020304" pitchFamily="18" charset="-78"/>
            </a:endParaRPr>
          </a:p>
        </p:txBody>
      </p:sp>
      <p:sp>
        <p:nvSpPr>
          <p:cNvPr id="25" name="Oval 24"/>
          <p:cNvSpPr/>
          <p:nvPr/>
        </p:nvSpPr>
        <p:spPr>
          <a:xfrm>
            <a:off x="6216418" y="2346134"/>
            <a:ext cx="2393156"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Supply in India</a:t>
            </a:r>
            <a:endParaRPr lang="en-US" sz="2000" b="1" dirty="0">
              <a:solidFill>
                <a:srgbClr val="002060"/>
              </a:solidFill>
              <a:cs typeface="Andalus" panose="02020603050405020304" pitchFamily="18" charset="-78"/>
            </a:endParaRPr>
          </a:p>
        </p:txBody>
      </p:sp>
    </p:spTree>
    <p:extLst>
      <p:ext uri="{BB962C8B-B14F-4D97-AF65-F5344CB8AC3E}">
        <p14:creationId xmlns:p14="http://schemas.microsoft.com/office/powerpoint/2010/main" val="2971783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85856" cy="936104"/>
          </a:xfrm>
          <a:solidFill>
            <a:schemeClr val="bg1"/>
          </a:solidFill>
        </p:spPr>
        <p:txBody>
          <a:bodyPr>
            <a:normAutofit/>
          </a:bodyPr>
          <a:lstStyle/>
          <a:p>
            <a:pPr>
              <a:lnSpc>
                <a:spcPts val="3000"/>
              </a:lnSpc>
            </a:pPr>
            <a:r>
              <a:rPr lang="en-IN" sz="3600" b="1" dirty="0" smtClean="0">
                <a:solidFill>
                  <a:schemeClr val="tx2"/>
                </a:solidFill>
                <a:latin typeface="+mn-lt"/>
              </a:rPr>
              <a:t> </a:t>
            </a:r>
            <a:r>
              <a:rPr lang="en-US" altLang="en-US" sz="3600" b="1" dirty="0" smtClean="0">
                <a:solidFill>
                  <a:schemeClr val="tx2"/>
                </a:solidFill>
                <a:latin typeface="+mn-lt"/>
              </a:rPr>
              <a:t> Supply – Meaning</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4</a:t>
            </a:fld>
            <a:endParaRPr lang="en-GB" sz="1400" b="1" spc="600" dirty="0">
              <a:solidFill>
                <a:schemeClr val="bg1"/>
              </a:solidFill>
            </a:endParaRPr>
          </a:p>
        </p:txBody>
      </p:sp>
      <p:sp>
        <p:nvSpPr>
          <p:cNvPr id="6" name="Content Placeholder 5"/>
          <p:cNvSpPr>
            <a:spLocks noGrp="1"/>
          </p:cNvSpPr>
          <p:nvPr>
            <p:ph idx="1"/>
          </p:nvPr>
        </p:nvSpPr>
        <p:spPr>
          <a:xfrm>
            <a:off x="107504" y="1600200"/>
            <a:ext cx="8928992" cy="5029200"/>
          </a:xfrm>
        </p:spPr>
        <p:txBody>
          <a:bodyPr>
            <a:normAutofit/>
          </a:bodyPr>
          <a:lstStyle/>
          <a:p>
            <a:pPr lvl="0" algn="just" fontAlgn="base">
              <a:spcAft>
                <a:spcPct val="0"/>
              </a:spcAft>
              <a:buFont typeface="Wingdings" panose="05000000000000000000" pitchFamily="2" charset="2"/>
              <a:buChar char="§"/>
            </a:pPr>
            <a:r>
              <a:rPr lang="en-IN" altLang="en-US" dirty="0">
                <a:cs typeface="Andalus" pitchFamily="18" charset="-78"/>
              </a:rPr>
              <a:t>In certain circumstances, there can be a supply for GST purposes even when one or more of the requirements are not met </a:t>
            </a:r>
            <a:endParaRPr lang="en-IN" altLang="en-US" dirty="0" smtClean="0">
              <a:cs typeface="Andalus" pitchFamily="18" charset="-78"/>
            </a:endParaRPr>
          </a:p>
          <a:p>
            <a:pPr lvl="0" algn="just" fontAlgn="base">
              <a:spcAft>
                <a:spcPct val="0"/>
              </a:spcAft>
              <a:buFont typeface="Wingdings" panose="05000000000000000000" pitchFamily="2" charset="2"/>
              <a:buChar char="§"/>
            </a:pPr>
            <a:endParaRPr lang="en-IN" altLang="en-US" dirty="0" smtClean="0">
              <a:cs typeface="Andalus" pitchFamily="18" charset="-78"/>
            </a:endParaRPr>
          </a:p>
          <a:p>
            <a:pPr lvl="0" algn="just" fontAlgn="base">
              <a:spcAft>
                <a:spcPct val="0"/>
              </a:spcAft>
              <a:buFont typeface="Wingdings" panose="05000000000000000000" pitchFamily="2" charset="2"/>
              <a:buChar char="§"/>
            </a:pPr>
            <a:r>
              <a:rPr lang="en-IN" altLang="en-US" dirty="0" smtClean="0">
                <a:cs typeface="Andalus" pitchFamily="18" charset="-78"/>
              </a:rPr>
              <a:t>For </a:t>
            </a:r>
            <a:r>
              <a:rPr lang="en-IN" altLang="en-US" dirty="0">
                <a:cs typeface="Andalus" pitchFamily="18" charset="-78"/>
              </a:rPr>
              <a:t>example, a supply </a:t>
            </a:r>
            <a:r>
              <a:rPr lang="en-IN" altLang="en-US" dirty="0" smtClean="0">
                <a:cs typeface="Andalus" pitchFamily="18" charset="-78"/>
              </a:rPr>
              <a:t>made without consideration. Such </a:t>
            </a:r>
            <a:r>
              <a:rPr lang="en-IN" altLang="en-US" dirty="0">
                <a:cs typeface="Andalus" pitchFamily="18" charset="-78"/>
              </a:rPr>
              <a:t>a transaction could be deemed (by law) to be a supply for GST purposes </a:t>
            </a:r>
            <a:endParaRPr lang="en-IN" altLang="en-US" dirty="0" smtClean="0">
              <a:cs typeface="Andalus" pitchFamily="18" charset="-78"/>
            </a:endParaRPr>
          </a:p>
          <a:p>
            <a:pPr lvl="0" algn="just" fontAlgn="base">
              <a:spcAft>
                <a:spcPct val="0"/>
              </a:spcAft>
              <a:buFont typeface="Wingdings" panose="05000000000000000000" pitchFamily="2" charset="2"/>
              <a:buChar char="§"/>
            </a:pPr>
            <a:endParaRPr lang="en-IN" altLang="en-US" dirty="0">
              <a:cs typeface="Andalus" pitchFamily="18" charset="-78"/>
            </a:endParaRPr>
          </a:p>
        </p:txBody>
      </p:sp>
    </p:spTree>
    <p:extLst>
      <p:ext uri="{BB962C8B-B14F-4D97-AF65-F5344CB8AC3E}">
        <p14:creationId xmlns:p14="http://schemas.microsoft.com/office/powerpoint/2010/main" val="1725536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533456" cy="936104"/>
          </a:xfrm>
          <a:solidFill>
            <a:schemeClr val="bg1"/>
          </a:solidFill>
        </p:spPr>
        <p:txBody>
          <a:bodyPr>
            <a:normAutofit/>
          </a:bodyPr>
          <a:lstStyle/>
          <a:p>
            <a:pPr>
              <a:lnSpc>
                <a:spcPts val="3000"/>
              </a:lnSpc>
            </a:pPr>
            <a:r>
              <a:rPr lang="en-IN" sz="3600" b="1" dirty="0" smtClean="0">
                <a:solidFill>
                  <a:schemeClr val="tx2"/>
                </a:solidFill>
                <a:latin typeface="+mn-lt"/>
              </a:rPr>
              <a:t>.. Supply </a:t>
            </a:r>
            <a:r>
              <a:rPr lang="en-IN" sz="3600" b="1" dirty="0">
                <a:solidFill>
                  <a:schemeClr val="tx2"/>
                </a:solidFill>
                <a:latin typeface="+mn-lt"/>
              </a:rPr>
              <a:t>– Meaning</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5</a:t>
            </a:fld>
            <a:endParaRPr lang="en-GB" sz="1400" b="1" spc="600" dirty="0">
              <a:solidFill>
                <a:schemeClr val="bg1"/>
              </a:solidFill>
            </a:endParaRPr>
          </a:p>
        </p:txBody>
      </p:sp>
      <p:sp>
        <p:nvSpPr>
          <p:cNvPr id="6" name="Content Placeholder 5"/>
          <p:cNvSpPr>
            <a:spLocks noGrp="1"/>
          </p:cNvSpPr>
          <p:nvPr>
            <p:ph idx="1"/>
          </p:nvPr>
        </p:nvSpPr>
        <p:spPr>
          <a:xfrm>
            <a:off x="107504" y="1600200"/>
            <a:ext cx="8928992" cy="5257800"/>
          </a:xfrm>
        </p:spPr>
        <p:txBody>
          <a:bodyPr>
            <a:normAutofit fontScale="55000" lnSpcReduction="20000"/>
          </a:bodyPr>
          <a:lstStyle/>
          <a:p>
            <a:pPr algn="just">
              <a:buSzPct val="100000"/>
              <a:buNone/>
            </a:pPr>
            <a:r>
              <a:rPr lang="en-IN" sz="3600" dirty="0">
                <a:cs typeface="Andalus" pitchFamily="18" charset="-78"/>
              </a:rPr>
              <a:t>‘</a:t>
            </a:r>
            <a:r>
              <a:rPr lang="en-IN" b="1" dirty="0">
                <a:cs typeface="Andalus" pitchFamily="18" charset="-78"/>
              </a:rPr>
              <a:t>Supply</a:t>
            </a:r>
            <a:r>
              <a:rPr lang="en-IN" dirty="0">
                <a:cs typeface="Andalus" pitchFamily="18" charset="-78"/>
              </a:rPr>
              <a:t>’ 				</a:t>
            </a:r>
            <a:endParaRPr lang="en-IN" dirty="0" smtClean="0">
              <a:cs typeface="Andalus" pitchFamily="18" charset="-78"/>
            </a:endParaRPr>
          </a:p>
          <a:p>
            <a:pPr algn="just">
              <a:spcAft>
                <a:spcPts val="600"/>
              </a:spcAft>
              <a:buSzPct val="100000"/>
              <a:buFont typeface="Wingdings" panose="05000000000000000000" pitchFamily="2" charset="2"/>
              <a:buChar char="§"/>
            </a:pPr>
            <a:r>
              <a:rPr lang="en-IN" sz="3800" dirty="0" smtClean="0">
                <a:cs typeface="Andalus" pitchFamily="18" charset="-78"/>
              </a:rPr>
              <a:t>Includes </a:t>
            </a:r>
            <a:r>
              <a:rPr lang="en-US" sz="3800" dirty="0" smtClean="0">
                <a:cs typeface="Andalus" pitchFamily="18" charset="-78"/>
              </a:rPr>
              <a:t>all forms of supply of goods and/or services such as </a:t>
            </a:r>
            <a:r>
              <a:rPr lang="en-IN" sz="3800" dirty="0" smtClean="0">
                <a:cs typeface="Andalus" pitchFamily="18" charset="-78"/>
              </a:rPr>
              <a:t>sale, transfer, barter, exchange, license, rental, lease, or disposition made or agreed to be made for a consideration in the </a:t>
            </a:r>
            <a:r>
              <a:rPr lang="en-US" sz="3800" dirty="0" smtClean="0">
                <a:cs typeface="Andalus" pitchFamily="18" charset="-78"/>
              </a:rPr>
              <a:t>course or furtherance of business</a:t>
            </a:r>
          </a:p>
          <a:p>
            <a:pPr algn="just">
              <a:spcAft>
                <a:spcPts val="600"/>
              </a:spcAft>
              <a:buSzPct val="100000"/>
              <a:buFont typeface="Wingdings" panose="05000000000000000000" pitchFamily="2" charset="2"/>
              <a:buChar char="§"/>
            </a:pPr>
            <a:r>
              <a:rPr lang="en-US" sz="3800" dirty="0" smtClean="0">
                <a:cs typeface="Andalus" pitchFamily="18" charset="-78"/>
              </a:rPr>
              <a:t>Importation of service, for a consideration, whether or not in the course or furtherance of business, and</a:t>
            </a:r>
          </a:p>
          <a:p>
            <a:pPr algn="just">
              <a:spcAft>
                <a:spcPts val="600"/>
              </a:spcAft>
              <a:buSzPct val="100000"/>
              <a:buFont typeface="Wingdings" panose="05000000000000000000" pitchFamily="2" charset="2"/>
              <a:buChar char="§"/>
            </a:pPr>
            <a:r>
              <a:rPr lang="en-US" sz="3800" dirty="0" smtClean="0">
                <a:cs typeface="Andalus" pitchFamily="18" charset="-78"/>
              </a:rPr>
              <a:t>Supply specified in Schedule I, made or agreed to be made without a consideration</a:t>
            </a:r>
          </a:p>
          <a:p>
            <a:pPr algn="just">
              <a:spcAft>
                <a:spcPts val="600"/>
              </a:spcAft>
              <a:buFont typeface="Wingdings" panose="05000000000000000000" pitchFamily="2" charset="2"/>
              <a:buChar char="§"/>
            </a:pPr>
            <a:r>
              <a:rPr lang="en-US" sz="3800" dirty="0" smtClean="0">
                <a:cs typeface="Andalus" pitchFamily="18" charset="-78"/>
              </a:rPr>
              <a:t>Schedule II, in respect of matters mentioned therein, shall apply for determining what is, or is to be treated as a supply of goods or a supply of services</a:t>
            </a:r>
          </a:p>
          <a:p>
            <a:pPr algn="just">
              <a:spcAft>
                <a:spcPts val="600"/>
              </a:spcAft>
              <a:buFont typeface="Wingdings" panose="05000000000000000000" pitchFamily="2" charset="2"/>
              <a:buChar char="§"/>
            </a:pPr>
            <a:r>
              <a:rPr lang="en-US" sz="3800" b="1" u="sng" dirty="0" smtClean="0">
                <a:solidFill>
                  <a:srgbClr val="00B050"/>
                </a:solidFill>
                <a:cs typeface="Andalus" pitchFamily="18" charset="-78"/>
              </a:rPr>
              <a:t>Schedule III, in respect of activities mentioned therein, which shall neither to be treated as a supply of goods nor a supply of services</a:t>
            </a:r>
          </a:p>
          <a:p>
            <a:pPr algn="just">
              <a:spcAft>
                <a:spcPts val="600"/>
              </a:spcAft>
              <a:buNone/>
            </a:pPr>
            <a:endParaRPr lang="en-US" dirty="0" smtClean="0">
              <a:cs typeface="Andalus" pitchFamily="18" charset="-78"/>
            </a:endParaRPr>
          </a:p>
          <a:p>
            <a:pPr marL="0" indent="0" algn="just">
              <a:spcAft>
                <a:spcPts val="600"/>
              </a:spcAft>
              <a:buNone/>
            </a:pPr>
            <a:r>
              <a:rPr lang="en-IN" sz="2300" b="1" dirty="0" smtClean="0">
                <a:cs typeface="Andalus" pitchFamily="18" charset="-78"/>
              </a:rPr>
              <a:t>				       </a:t>
            </a:r>
          </a:p>
          <a:p>
            <a:pPr marL="0" indent="0" algn="just">
              <a:spcAft>
                <a:spcPts val="600"/>
              </a:spcAft>
              <a:buNone/>
            </a:pPr>
            <a:r>
              <a:rPr lang="en-IN" sz="2900" b="1" dirty="0" smtClean="0">
                <a:cs typeface="Andalus" pitchFamily="18" charset="-78"/>
              </a:rPr>
              <a:t>                                                                                               </a:t>
            </a:r>
            <a:r>
              <a:rPr lang="en-IN" sz="2900" b="1" dirty="0" smtClean="0">
                <a:solidFill>
                  <a:srgbClr val="FF0000"/>
                </a:solidFill>
                <a:cs typeface="Andalus" pitchFamily="18" charset="-78"/>
              </a:rPr>
              <a:t>[Section 7 of CGST Act and Schedules-I, II &amp;III]</a:t>
            </a:r>
          </a:p>
          <a:p>
            <a:pPr algn="just">
              <a:spcAft>
                <a:spcPts val="600"/>
              </a:spcAft>
              <a:buFont typeface="Wingdings" panose="05000000000000000000" pitchFamily="2" charset="2"/>
              <a:buChar char="§"/>
            </a:pPr>
            <a:endParaRPr lang="en-IN" dirty="0">
              <a:cs typeface="Andalus" pitchFamily="18" charset="-78"/>
            </a:endParaRPr>
          </a:p>
        </p:txBody>
      </p:sp>
    </p:spTree>
    <p:extLst>
      <p:ext uri="{BB962C8B-B14F-4D97-AF65-F5344CB8AC3E}">
        <p14:creationId xmlns:p14="http://schemas.microsoft.com/office/powerpoint/2010/main" val="2237482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62056" cy="936104"/>
          </a:xfrm>
          <a:solidFill>
            <a:schemeClr val="bg1"/>
          </a:solidFill>
        </p:spPr>
        <p:txBody>
          <a:bodyPr>
            <a:normAutofit/>
          </a:bodyPr>
          <a:lstStyle/>
          <a:p>
            <a:pPr>
              <a:lnSpc>
                <a:spcPts val="3000"/>
              </a:lnSpc>
            </a:pPr>
            <a:r>
              <a:rPr lang="en-IN" sz="3600" b="1" dirty="0" smtClean="0">
                <a:solidFill>
                  <a:schemeClr val="tx2"/>
                </a:solidFill>
                <a:latin typeface="+mn-lt"/>
              </a:rPr>
              <a:t>.. Supply </a:t>
            </a:r>
            <a:r>
              <a:rPr lang="en-IN" sz="3600" b="1" dirty="0">
                <a:solidFill>
                  <a:schemeClr val="tx2"/>
                </a:solidFill>
                <a:latin typeface="+mn-lt"/>
              </a:rPr>
              <a:t>– Meaning</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6</a:t>
            </a:fld>
            <a:endParaRPr lang="en-GB" sz="1400" b="1" spc="600" dirty="0">
              <a:solidFill>
                <a:schemeClr val="bg1"/>
              </a:solidFill>
            </a:endParaRPr>
          </a:p>
        </p:txBody>
      </p:sp>
      <p:sp>
        <p:nvSpPr>
          <p:cNvPr id="7" name="Content Placeholder 2"/>
          <p:cNvSpPr>
            <a:spLocks noGrp="1"/>
          </p:cNvSpPr>
          <p:nvPr>
            <p:ph idx="1"/>
          </p:nvPr>
        </p:nvSpPr>
        <p:spPr/>
        <p:txBody>
          <a:bodyPr>
            <a:normAutofit lnSpcReduction="10000"/>
          </a:bodyPr>
          <a:lstStyle/>
          <a:p>
            <a:pPr algn="just">
              <a:buSzPct val="100000"/>
              <a:buFont typeface="Wingdings" panose="05000000000000000000" pitchFamily="2" charset="2"/>
              <a:buChar char="§"/>
            </a:pPr>
            <a:r>
              <a:rPr lang="en-IN" sz="2800" dirty="0" smtClean="0">
                <a:cs typeface="Andalus" pitchFamily="18" charset="-78"/>
              </a:rPr>
              <a:t>‘</a:t>
            </a:r>
            <a:r>
              <a:rPr lang="en-IN" sz="2800" b="1" dirty="0" smtClean="0">
                <a:cs typeface="Andalus" pitchFamily="18" charset="-78"/>
              </a:rPr>
              <a:t>Supply of goods</a:t>
            </a:r>
            <a:r>
              <a:rPr lang="en-IN" sz="2800" dirty="0" smtClean="0">
                <a:cs typeface="Andalus" pitchFamily="18" charset="-78"/>
              </a:rPr>
              <a:t>’  means the transfer of right to dispose off tangible property as owner which means the transfer of both title to the goods and possession of, or control over, the goods</a:t>
            </a:r>
          </a:p>
          <a:p>
            <a:pPr algn="just">
              <a:buSzPct val="100000"/>
              <a:buFont typeface="Wingdings" panose="05000000000000000000" pitchFamily="2" charset="2"/>
              <a:buChar char="§"/>
            </a:pPr>
            <a:endParaRPr lang="en-IN" sz="2800" dirty="0" smtClean="0">
              <a:cs typeface="Andalus" pitchFamily="18" charset="-78"/>
            </a:endParaRPr>
          </a:p>
          <a:p>
            <a:pPr algn="just">
              <a:buSzPct val="100000"/>
              <a:buFont typeface="Wingdings" panose="05000000000000000000" pitchFamily="2" charset="2"/>
              <a:buChar char="§"/>
            </a:pPr>
            <a:r>
              <a:rPr lang="en-IN" sz="2800" dirty="0" smtClean="0">
                <a:cs typeface="Andalus" pitchFamily="18" charset="-78"/>
              </a:rPr>
              <a:t>‘</a:t>
            </a:r>
            <a:r>
              <a:rPr lang="en-IN" sz="2800" b="1" dirty="0" smtClean="0">
                <a:cs typeface="Andalus" pitchFamily="18" charset="-78"/>
              </a:rPr>
              <a:t>Supply of services</a:t>
            </a:r>
            <a:r>
              <a:rPr lang="en-IN" sz="2800" dirty="0" smtClean="0">
                <a:cs typeface="Andalus" pitchFamily="18" charset="-78"/>
              </a:rPr>
              <a:t>’ means supply which is not a supply of goods, made for consideration which may include grant, assignment or surrender of any right, assignment of intangible property, obligation to refrain from or tolerate an act, lease, hire, right to access any premises etc.</a:t>
            </a:r>
            <a:endParaRPr lang="en-IN" sz="3200" dirty="0" smtClean="0">
              <a:cs typeface="Andalus" pitchFamily="18" charset="-78"/>
            </a:endParaRPr>
          </a:p>
          <a:p>
            <a:pPr>
              <a:buFont typeface="Wingdings" panose="05000000000000000000" pitchFamily="2" charset="2"/>
              <a:buChar char="§"/>
            </a:pPr>
            <a:endParaRPr lang="en-IN" dirty="0"/>
          </a:p>
        </p:txBody>
      </p:sp>
    </p:spTree>
    <p:extLst>
      <p:ext uri="{BB962C8B-B14F-4D97-AF65-F5344CB8AC3E}">
        <p14:creationId xmlns:p14="http://schemas.microsoft.com/office/powerpoint/2010/main" val="1396509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09656" cy="936104"/>
          </a:xfrm>
          <a:solidFill>
            <a:schemeClr val="bg1"/>
          </a:solidFill>
        </p:spPr>
        <p:txBody>
          <a:bodyPr>
            <a:normAutofit/>
          </a:bodyPr>
          <a:lstStyle/>
          <a:p>
            <a:pPr>
              <a:lnSpc>
                <a:spcPts val="3000"/>
              </a:lnSpc>
            </a:pPr>
            <a:r>
              <a:rPr lang="en-IN" sz="3600" b="1" dirty="0" smtClean="0">
                <a:solidFill>
                  <a:schemeClr val="tx2"/>
                </a:solidFill>
                <a:latin typeface="+mn-lt"/>
              </a:rPr>
              <a:t>Goods / Services</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7</a:t>
            </a:fld>
            <a:endParaRPr lang="en-GB" sz="1400" b="1" spc="600" dirty="0">
              <a:solidFill>
                <a:schemeClr val="bg1"/>
              </a:solidFill>
            </a:endParaRPr>
          </a:p>
        </p:txBody>
      </p:sp>
      <p:sp>
        <p:nvSpPr>
          <p:cNvPr id="8" name="Content Placeholder 2"/>
          <p:cNvSpPr>
            <a:spLocks noGrp="1"/>
          </p:cNvSpPr>
          <p:nvPr>
            <p:ph idx="1"/>
          </p:nvPr>
        </p:nvSpPr>
        <p:spPr>
          <a:xfrm>
            <a:off x="457200" y="1600200"/>
            <a:ext cx="8458200" cy="5029200"/>
          </a:xfrm>
          <a:noFill/>
        </p:spPr>
        <p:txBody>
          <a:bodyPr>
            <a:normAutofit lnSpcReduction="10000"/>
          </a:bodyPr>
          <a:lstStyle/>
          <a:p>
            <a:pPr algn="just">
              <a:buFont typeface="Wingdings" panose="05000000000000000000" pitchFamily="2" charset="2"/>
              <a:buChar char="§"/>
            </a:pPr>
            <a:r>
              <a:rPr lang="en-US" altLang="en-US" sz="2600" b="1" dirty="0">
                <a:solidFill>
                  <a:srgbClr val="002060"/>
                </a:solidFill>
                <a:cs typeface="Andalus" panose="02020603050405020304" pitchFamily="18" charset="-78"/>
              </a:rPr>
              <a:t>‘</a:t>
            </a:r>
            <a:r>
              <a:rPr lang="en-US" altLang="en-US" sz="2600" b="1" dirty="0">
                <a:cs typeface="Andalus" panose="02020603050405020304" pitchFamily="18" charset="-78"/>
              </a:rPr>
              <a:t>Goods’ </a:t>
            </a:r>
            <a:r>
              <a:rPr lang="en-US" altLang="en-US" sz="2600" dirty="0">
                <a:cs typeface="Andalus" panose="02020603050405020304" pitchFamily="18" charset="-78"/>
              </a:rPr>
              <a:t>means every kind of </a:t>
            </a:r>
            <a:r>
              <a:rPr lang="en-US" altLang="en-US" sz="2600" dirty="0" smtClean="0">
                <a:cs typeface="Andalus" panose="02020603050405020304" pitchFamily="18" charset="-78"/>
              </a:rPr>
              <a:t>movable property other than money and securities but includes actionable claim, growing crops, grass </a:t>
            </a:r>
            <a:r>
              <a:rPr lang="en-US" altLang="en-US" sz="2600" dirty="0">
                <a:cs typeface="Andalus" panose="02020603050405020304" pitchFamily="18" charset="-78"/>
              </a:rPr>
              <a:t>and things attached </a:t>
            </a:r>
            <a:r>
              <a:rPr lang="en-US" altLang="en-US" sz="2600" dirty="0" smtClean="0">
                <a:cs typeface="Andalus" panose="02020603050405020304" pitchFamily="18" charset="-78"/>
              </a:rPr>
              <a:t>to, </a:t>
            </a:r>
            <a:r>
              <a:rPr lang="en-US" altLang="en-US" sz="2600" dirty="0">
                <a:cs typeface="Andalus" panose="02020603050405020304" pitchFamily="18" charset="-78"/>
              </a:rPr>
              <a:t>or </a:t>
            </a:r>
            <a:r>
              <a:rPr lang="en-US" altLang="en-US" sz="2600" dirty="0" smtClean="0">
                <a:cs typeface="Andalus" panose="02020603050405020304" pitchFamily="18" charset="-78"/>
              </a:rPr>
              <a:t>forming part of land which are agreed </a:t>
            </a:r>
            <a:r>
              <a:rPr lang="en-US" altLang="en-US" sz="2600" dirty="0">
                <a:cs typeface="Andalus" panose="02020603050405020304" pitchFamily="18" charset="-78"/>
              </a:rPr>
              <a:t>to be </a:t>
            </a:r>
            <a:r>
              <a:rPr lang="en-US" altLang="en-US" sz="2600" dirty="0" smtClean="0">
                <a:cs typeface="Andalus" panose="02020603050405020304" pitchFamily="18" charset="-78"/>
              </a:rPr>
              <a:t>severed before supply or under the contract of supply.</a:t>
            </a:r>
          </a:p>
          <a:p>
            <a:pPr algn="r">
              <a:buNone/>
            </a:pPr>
            <a:r>
              <a:rPr lang="en-US" altLang="en-US" sz="2400" dirty="0" smtClean="0">
                <a:solidFill>
                  <a:srgbClr val="002060"/>
                </a:solidFill>
                <a:cs typeface="Andalus" panose="02020603050405020304" pitchFamily="18" charset="-78"/>
              </a:rPr>
              <a:t>	                 		                  </a:t>
            </a:r>
            <a:r>
              <a:rPr lang="en-IN" sz="1800" b="1" dirty="0" smtClean="0">
                <a:solidFill>
                  <a:srgbClr val="FF0000"/>
                </a:solidFill>
                <a:cs typeface="Andalus" pitchFamily="18" charset="-78"/>
              </a:rPr>
              <a:t>[</a:t>
            </a:r>
            <a:r>
              <a:rPr lang="en-IN" sz="1800" b="1" dirty="0">
                <a:solidFill>
                  <a:srgbClr val="FF0000"/>
                </a:solidFill>
                <a:cs typeface="Andalus" pitchFamily="18" charset="-78"/>
              </a:rPr>
              <a:t>Section </a:t>
            </a:r>
            <a:r>
              <a:rPr lang="en-IN" sz="1800" b="1" dirty="0" smtClean="0">
                <a:solidFill>
                  <a:srgbClr val="FF0000"/>
                </a:solidFill>
                <a:cs typeface="Andalus" pitchFamily="18" charset="-78"/>
              </a:rPr>
              <a:t>2(52) </a:t>
            </a:r>
            <a:r>
              <a:rPr lang="en-IN" sz="1800" b="1" dirty="0">
                <a:solidFill>
                  <a:srgbClr val="FF0000"/>
                </a:solidFill>
                <a:cs typeface="Andalus" pitchFamily="18" charset="-78"/>
              </a:rPr>
              <a:t>of </a:t>
            </a:r>
            <a:r>
              <a:rPr lang="en-IN" sz="1800" b="1" dirty="0" smtClean="0">
                <a:solidFill>
                  <a:srgbClr val="FF0000"/>
                </a:solidFill>
                <a:cs typeface="Andalus" pitchFamily="18" charset="-78"/>
              </a:rPr>
              <a:t>CGST Act]</a:t>
            </a:r>
          </a:p>
          <a:p>
            <a:pPr marL="273050" indent="0" algn="just" eaLnBrk="1" hangingPunct="1">
              <a:lnSpc>
                <a:spcPct val="110000"/>
              </a:lnSpc>
              <a:spcBef>
                <a:spcPts val="0"/>
              </a:spcBef>
              <a:buNone/>
            </a:pPr>
            <a:r>
              <a:rPr lang="en-US" altLang="en-US" sz="2400" b="1" dirty="0" smtClean="0">
                <a:solidFill>
                  <a:srgbClr val="002060"/>
                </a:solidFill>
                <a:cs typeface="Andalus" panose="02020603050405020304" pitchFamily="18" charset="-78"/>
              </a:rPr>
              <a:t> </a:t>
            </a:r>
            <a:endParaRPr lang="en-US" altLang="en-US" sz="2000" dirty="0" smtClean="0">
              <a:cs typeface="Andalus" panose="02020603050405020304" pitchFamily="18" charset="-78"/>
            </a:endParaRPr>
          </a:p>
          <a:p>
            <a:pPr algn="just">
              <a:spcBef>
                <a:spcPts val="0"/>
              </a:spcBef>
              <a:buFont typeface="Wingdings" panose="05000000000000000000" pitchFamily="2" charset="2"/>
              <a:buChar char="§"/>
            </a:pPr>
            <a:r>
              <a:rPr lang="en-US" altLang="en-US" sz="2600" dirty="0" smtClean="0">
                <a:cs typeface="Andalus" panose="02020603050405020304" pitchFamily="18" charset="-78"/>
              </a:rPr>
              <a:t>Services means </a:t>
            </a:r>
            <a:r>
              <a:rPr lang="en-IN" altLang="en-US" sz="2600" dirty="0" smtClean="0">
                <a:cs typeface="Andalus" panose="02020603050405020304" pitchFamily="18" charset="-78"/>
              </a:rPr>
              <a:t>anything other than goods, money and securities but includes activities relating to use of money or its conversion for which a separate consideration is charged.</a:t>
            </a:r>
            <a:endParaRPr lang="en-IN" sz="2600" b="1" dirty="0" smtClean="0">
              <a:cs typeface="Andalus" pitchFamily="18" charset="-78"/>
            </a:endParaRPr>
          </a:p>
          <a:p>
            <a:pPr marL="0" indent="0" algn="just">
              <a:spcBef>
                <a:spcPts val="0"/>
              </a:spcBef>
              <a:buNone/>
            </a:pPr>
            <a:r>
              <a:rPr lang="en-IN" sz="2600" b="1" dirty="0" smtClean="0">
                <a:solidFill>
                  <a:schemeClr val="accent2">
                    <a:lumMod val="60000"/>
                    <a:lumOff val="40000"/>
                  </a:schemeClr>
                </a:solidFill>
                <a:cs typeface="Andalus" pitchFamily="18" charset="-78"/>
              </a:rPr>
              <a:t>					</a:t>
            </a:r>
            <a:endParaRPr lang="en-IN" sz="2600" b="1" dirty="0">
              <a:solidFill>
                <a:srgbClr val="FF0000"/>
              </a:solidFill>
              <a:cs typeface="Andalus" pitchFamily="18" charset="-78"/>
            </a:endParaRPr>
          </a:p>
          <a:p>
            <a:pPr marL="342900" lvl="8" indent="-342900" algn="r">
              <a:buSzPct val="94000"/>
              <a:buNone/>
            </a:pPr>
            <a:r>
              <a:rPr lang="en-US" altLang="en-US" sz="2400" dirty="0" smtClean="0">
                <a:solidFill>
                  <a:srgbClr val="002060"/>
                </a:solidFill>
                <a:cs typeface="Andalus" panose="02020603050405020304" pitchFamily="18" charset="-78"/>
              </a:rPr>
              <a:t> </a:t>
            </a:r>
            <a:r>
              <a:rPr lang="en-IN" sz="1800" b="1" dirty="0" smtClean="0">
                <a:solidFill>
                  <a:srgbClr val="FF0000"/>
                </a:solidFill>
                <a:cs typeface="Andalus" pitchFamily="18" charset="-78"/>
              </a:rPr>
              <a:t>[Section 2(102) of CGST Act]</a:t>
            </a:r>
            <a:endParaRPr lang="en-US" altLang="en-US" sz="1800" b="1" dirty="0">
              <a:solidFill>
                <a:srgbClr val="FF0000"/>
              </a:solidFill>
              <a:cs typeface="Andalus" pitchFamily="18" charset="-78"/>
            </a:endParaRPr>
          </a:p>
        </p:txBody>
      </p:sp>
    </p:spTree>
    <p:extLst>
      <p:ext uri="{BB962C8B-B14F-4D97-AF65-F5344CB8AC3E}">
        <p14:creationId xmlns:p14="http://schemas.microsoft.com/office/powerpoint/2010/main" val="2782272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09656" cy="936104"/>
          </a:xfrm>
          <a:solidFill>
            <a:schemeClr val="bg1"/>
          </a:solidFill>
        </p:spPr>
        <p:txBody>
          <a:bodyPr>
            <a:normAutofit/>
          </a:bodyPr>
          <a:lstStyle/>
          <a:p>
            <a:pPr>
              <a:lnSpc>
                <a:spcPts val="3000"/>
              </a:lnSpc>
            </a:pPr>
            <a:r>
              <a:rPr lang="en-IN" sz="3600" b="1" dirty="0" smtClean="0">
                <a:solidFill>
                  <a:schemeClr val="tx2"/>
                </a:solidFill>
                <a:latin typeface="+mn-lt"/>
              </a:rPr>
              <a:t>Supply of Goods – Other Cases</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8</a:t>
            </a:fld>
            <a:endParaRPr lang="en-GB" sz="1400" b="1" spc="600" dirty="0">
              <a:solidFill>
                <a:schemeClr val="bg1"/>
              </a:solidFill>
            </a:endParaRPr>
          </a:p>
        </p:txBody>
      </p:sp>
      <p:sp>
        <p:nvSpPr>
          <p:cNvPr id="8" name="Content Placeholder 2"/>
          <p:cNvSpPr>
            <a:spLocks noGrp="1"/>
          </p:cNvSpPr>
          <p:nvPr>
            <p:ph idx="1"/>
          </p:nvPr>
        </p:nvSpPr>
        <p:spPr>
          <a:xfrm>
            <a:off x="457200" y="1700808"/>
            <a:ext cx="8507288" cy="4464496"/>
          </a:xfrm>
          <a:noFill/>
        </p:spPr>
        <p:txBody>
          <a:bodyPr>
            <a:normAutofit/>
          </a:bodyPr>
          <a:lstStyle/>
          <a:p>
            <a:pPr indent="-548640">
              <a:lnSpc>
                <a:spcPct val="113000"/>
              </a:lnSpc>
              <a:spcBef>
                <a:spcPts val="600"/>
              </a:spcBef>
              <a:spcAft>
                <a:spcPts val="1200"/>
              </a:spcAft>
              <a:buFont typeface="Wingdings" panose="05000000000000000000" pitchFamily="2" charset="2"/>
              <a:buChar char="§"/>
              <a:defRPr/>
            </a:pPr>
            <a:r>
              <a:rPr lang="en-GB" sz="2400" dirty="0">
                <a:cs typeface="Andalus" panose="02020603050405020304" pitchFamily="18" charset="-78"/>
              </a:rPr>
              <a:t>Transfer of business </a:t>
            </a:r>
            <a:r>
              <a:rPr lang="en-GB" sz="2400" dirty="0" smtClean="0">
                <a:cs typeface="Andalus" panose="02020603050405020304" pitchFamily="18" charset="-78"/>
              </a:rPr>
              <a:t>assets without </a:t>
            </a:r>
            <a:r>
              <a:rPr lang="en-GB" sz="2400" dirty="0">
                <a:cs typeface="Andalus" panose="02020603050405020304" pitchFamily="18" charset="-78"/>
              </a:rPr>
              <a:t>consideration</a:t>
            </a:r>
          </a:p>
          <a:p>
            <a:pPr indent="-548640">
              <a:spcBef>
                <a:spcPts val="1200"/>
              </a:spcBef>
              <a:buFont typeface="Wingdings" panose="05000000000000000000" pitchFamily="2" charset="2"/>
              <a:buChar char="§"/>
              <a:defRPr/>
            </a:pPr>
            <a:r>
              <a:rPr lang="en-GB" sz="2400" dirty="0">
                <a:cs typeface="Andalus" panose="02020603050405020304" pitchFamily="18" charset="-78"/>
              </a:rPr>
              <a:t>Business assets for private use- temporary application is </a:t>
            </a:r>
          </a:p>
          <a:p>
            <a:pPr marL="0" indent="0">
              <a:spcBef>
                <a:spcPts val="0"/>
              </a:spcBef>
              <a:buNone/>
              <a:defRPr/>
            </a:pPr>
            <a:r>
              <a:rPr lang="en-GB" sz="2400" dirty="0">
                <a:cs typeface="Andalus" panose="02020603050405020304" pitchFamily="18" charset="-78"/>
              </a:rPr>
              <a:t> </a:t>
            </a:r>
            <a:r>
              <a:rPr lang="en-GB" sz="2400" dirty="0" smtClean="0">
                <a:cs typeface="Andalus" panose="02020603050405020304" pitchFamily="18" charset="-78"/>
              </a:rPr>
              <a:t>        supply </a:t>
            </a:r>
            <a:r>
              <a:rPr lang="en-GB" sz="2400" dirty="0">
                <a:cs typeface="Andalus" panose="02020603050405020304" pitchFamily="18" charset="-78"/>
              </a:rPr>
              <a:t>of services</a:t>
            </a:r>
          </a:p>
          <a:p>
            <a:pPr indent="-548640">
              <a:lnSpc>
                <a:spcPct val="113000"/>
              </a:lnSpc>
              <a:spcBef>
                <a:spcPts val="1200"/>
              </a:spcBef>
              <a:buFont typeface="Wingdings" panose="05000000000000000000" pitchFamily="2" charset="2"/>
              <a:buChar char="§"/>
              <a:defRPr/>
            </a:pPr>
            <a:r>
              <a:rPr lang="en-GB" sz="2400" dirty="0">
                <a:cs typeface="Andalus" panose="02020603050405020304" pitchFamily="18" charset="-78"/>
              </a:rPr>
              <a:t>Business gifts and samples supplied free</a:t>
            </a:r>
          </a:p>
          <a:p>
            <a:pPr indent="-548640">
              <a:lnSpc>
                <a:spcPct val="113000"/>
              </a:lnSpc>
              <a:spcBef>
                <a:spcPts val="1200"/>
              </a:spcBef>
              <a:spcAft>
                <a:spcPts val="600"/>
              </a:spcAft>
              <a:buFont typeface="Wingdings" panose="05000000000000000000" pitchFamily="2" charset="2"/>
              <a:buChar char="§"/>
              <a:defRPr/>
            </a:pPr>
            <a:r>
              <a:rPr lang="en-GB" sz="2400" dirty="0">
                <a:cs typeface="Andalus" panose="02020603050405020304" pitchFamily="18" charset="-78"/>
              </a:rPr>
              <a:t>Competition Prizes</a:t>
            </a:r>
          </a:p>
          <a:p>
            <a:pPr indent="-548640">
              <a:spcBef>
                <a:spcPts val="1200"/>
              </a:spcBef>
              <a:buFont typeface="Wingdings" panose="05000000000000000000" pitchFamily="2" charset="2"/>
              <a:buChar char="§"/>
              <a:defRPr/>
            </a:pPr>
            <a:r>
              <a:rPr lang="en-GB" sz="2400" dirty="0">
                <a:cs typeface="Andalus" panose="02020603050405020304" pitchFamily="18" charset="-78"/>
              </a:rPr>
              <a:t>Supply made on behalf of another, towards satisfaction of </a:t>
            </a:r>
            <a:endParaRPr lang="en-GB" sz="2400" dirty="0" smtClean="0">
              <a:cs typeface="Andalus" panose="02020603050405020304" pitchFamily="18" charset="-78"/>
            </a:endParaRPr>
          </a:p>
          <a:p>
            <a:pPr marL="0" indent="0">
              <a:spcBef>
                <a:spcPts val="0"/>
              </a:spcBef>
              <a:buNone/>
              <a:defRPr/>
            </a:pPr>
            <a:r>
              <a:rPr lang="en-GB" sz="2400" dirty="0" smtClean="0">
                <a:cs typeface="Andalus" panose="02020603050405020304" pitchFamily="18" charset="-78"/>
              </a:rPr>
              <a:t>        debt</a:t>
            </a:r>
            <a:endParaRPr lang="en-US" sz="2400" dirty="0">
              <a:cs typeface="Andalus" panose="02020603050405020304" pitchFamily="18" charset="-78"/>
            </a:endParaRPr>
          </a:p>
        </p:txBody>
      </p:sp>
    </p:spTree>
    <p:extLst>
      <p:ext uri="{BB962C8B-B14F-4D97-AF65-F5344CB8AC3E}">
        <p14:creationId xmlns:p14="http://schemas.microsoft.com/office/powerpoint/2010/main" val="1741683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57256" cy="936104"/>
          </a:xfrm>
          <a:solidFill>
            <a:schemeClr val="bg1"/>
          </a:solidFill>
        </p:spPr>
        <p:txBody>
          <a:bodyPr>
            <a:normAutofit/>
          </a:bodyPr>
          <a:lstStyle/>
          <a:p>
            <a:pPr>
              <a:lnSpc>
                <a:spcPts val="3000"/>
              </a:lnSpc>
            </a:pPr>
            <a:r>
              <a:rPr lang="en-IN" sz="3600" b="1" dirty="0" smtClean="0">
                <a:solidFill>
                  <a:schemeClr val="tx2"/>
                </a:solidFill>
                <a:latin typeface="+mn-lt"/>
              </a:rPr>
              <a:t>.. Supply of Goods – Other Cases</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9</a:t>
            </a:fld>
            <a:endParaRPr lang="en-GB" sz="1400" b="1" spc="600" dirty="0">
              <a:solidFill>
                <a:schemeClr val="bg1"/>
              </a:solidFill>
            </a:endParaRPr>
          </a:p>
        </p:txBody>
      </p:sp>
      <p:sp>
        <p:nvSpPr>
          <p:cNvPr id="8" name="Content Placeholder 2"/>
          <p:cNvSpPr>
            <a:spLocks noGrp="1"/>
          </p:cNvSpPr>
          <p:nvPr>
            <p:ph idx="1"/>
          </p:nvPr>
        </p:nvSpPr>
        <p:spPr>
          <a:xfrm>
            <a:off x="457200" y="1700808"/>
            <a:ext cx="8507288" cy="4464496"/>
          </a:xfrm>
          <a:noFill/>
        </p:spPr>
        <p:txBody>
          <a:bodyPr>
            <a:normAutofit/>
          </a:bodyPr>
          <a:lstStyle/>
          <a:p>
            <a:pPr>
              <a:lnSpc>
                <a:spcPct val="150000"/>
              </a:lnSpc>
              <a:spcAft>
                <a:spcPts val="600"/>
              </a:spcAft>
              <a:buFont typeface="Wingdings" panose="05000000000000000000" pitchFamily="2" charset="2"/>
              <a:buChar char="§"/>
            </a:pPr>
            <a:r>
              <a:rPr lang="en-GB" altLang="en-US" sz="2400" dirty="0" smtClean="0">
                <a:cs typeface="Andalus" panose="02020603050405020304" pitchFamily="18" charset="-78"/>
              </a:rPr>
              <a:t>Disposal of goods on </a:t>
            </a:r>
            <a:r>
              <a:rPr lang="en-GB" altLang="en-US" sz="2400" dirty="0">
                <a:cs typeface="Andalus" panose="02020603050405020304" pitchFamily="18" charset="-78"/>
              </a:rPr>
              <a:t>closure of business or deregistration</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Self-supply or captive use</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Supplies on commission basis</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Supply on approval basis</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Return &amp; replacement</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Inter-state supply to an entity with same PAN</a:t>
            </a:r>
            <a:endParaRPr lang="en-US" altLang="en-US" sz="2400" dirty="0">
              <a:cs typeface="Andalus" panose="02020603050405020304" pitchFamily="18" charset="-78"/>
            </a:endParaRPr>
          </a:p>
        </p:txBody>
      </p:sp>
    </p:spTree>
    <p:extLst>
      <p:ext uri="{BB962C8B-B14F-4D97-AF65-F5344CB8AC3E}">
        <p14:creationId xmlns:p14="http://schemas.microsoft.com/office/powerpoint/2010/main" val="2445685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1646</Words>
  <Application>Microsoft Office PowerPoint</Application>
  <PresentationFormat>On-screen Show (4:3)</PresentationFormat>
  <Paragraphs>190</Paragraphs>
  <Slides>26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Andalus</vt:lpstr>
      <vt:lpstr>Arial</vt:lpstr>
      <vt:lpstr>Calibri</vt:lpstr>
      <vt:lpstr>Wingdings</vt:lpstr>
      <vt:lpstr>Office Theme</vt:lpstr>
      <vt:lpstr>Meaning &amp; Scope of Supply     </vt:lpstr>
      <vt:lpstr>Presentation Plan </vt:lpstr>
      <vt:lpstr>Supply- Basics</vt:lpstr>
      <vt:lpstr>  Supply – Meaning</vt:lpstr>
      <vt:lpstr>.. Supply – Meaning</vt:lpstr>
      <vt:lpstr>.. Supply – Meaning</vt:lpstr>
      <vt:lpstr>Goods / Services</vt:lpstr>
      <vt:lpstr>Supply of Goods – Other Cases</vt:lpstr>
      <vt:lpstr>.. Supply of Goods – Other Cases</vt:lpstr>
      <vt:lpstr>..Supply of Services </vt:lpstr>
      <vt:lpstr>.. Supply of Services </vt:lpstr>
      <vt:lpstr>What is Consideration</vt:lpstr>
      <vt:lpstr>Schedule I -Activities to be treated as supply even if made without consideration</vt:lpstr>
      <vt:lpstr>Supply without Consideration</vt:lpstr>
      <vt:lpstr>In the Course or furtherance of Business</vt:lpstr>
      <vt:lpstr>Business Test</vt:lpstr>
      <vt:lpstr>.. Business Test</vt:lpstr>
      <vt:lpstr>.. Business Test</vt:lpstr>
      <vt:lpstr>Neither Goods nor Services !!!  </vt:lpstr>
      <vt:lpstr>Neither Goods nor Services !!!  (Contd.)</vt:lpstr>
      <vt:lpstr>  Changes in the law</vt:lpstr>
      <vt:lpstr> Contd……</vt:lpstr>
      <vt:lpstr>Contd.</vt:lpstr>
      <vt:lpstr>Changes in IGST Act</vt:lpstr>
      <vt:lpstr>Contd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&amp; Scope of Supplynd Scope of Supply</dc:title>
  <dc:creator>MAHENDRA SENGAR</dc:creator>
  <cp:lastModifiedBy>DEEPAKMATA</cp:lastModifiedBy>
  <cp:revision>12</cp:revision>
  <dcterms:created xsi:type="dcterms:W3CDTF">2006-08-16T00:00:00Z</dcterms:created>
  <dcterms:modified xsi:type="dcterms:W3CDTF">2017-05-02T10:10:36Z</dcterms:modified>
</cp:coreProperties>
</file>